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051"/>
    <a:srgbClr val="005B94"/>
    <a:srgbClr val="7EAB06"/>
    <a:srgbClr val="CCCCCC"/>
    <a:srgbClr val="006F51"/>
    <a:srgbClr val="B3AEAE"/>
    <a:srgbClr val="7736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58" y="-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2266-88C0-CE28-83A2-4019D43D5CCD}"/>
              </a:ext>
            </a:extLst>
          </p:cNvPr>
          <p:cNvSpPr>
            <a:spLocks noGrp="1"/>
          </p:cNvSpPr>
          <p:nvPr>
            <p:ph type="ctrTitle" hasCustomPrompt="1"/>
          </p:nvPr>
        </p:nvSpPr>
        <p:spPr>
          <a:xfrm>
            <a:off x="1524000" y="1122363"/>
            <a:ext cx="9144000" cy="2387600"/>
          </a:xfrm>
        </p:spPr>
        <p:txBody>
          <a:bodyPr anchor="b"/>
          <a:lstStyle>
            <a:lvl1pPr algn="ctr">
              <a:defRPr sz="6000">
                <a:solidFill>
                  <a:schemeClr val="tx1"/>
                </a:solidFill>
              </a:defRPr>
            </a:lvl1pPr>
          </a:lstStyle>
          <a:p>
            <a:r>
              <a:rPr lang="en-US" dirty="0"/>
              <a:t>MASTER TITLE</a:t>
            </a:r>
          </a:p>
        </p:txBody>
      </p:sp>
      <p:sp>
        <p:nvSpPr>
          <p:cNvPr id="3" name="Subtitle 2">
            <a:extLst>
              <a:ext uri="{FF2B5EF4-FFF2-40B4-BE49-F238E27FC236}">
                <a16:creationId xmlns:a16="http://schemas.microsoft.com/office/drawing/2014/main" id="{79A620AE-1058-0D2F-29E1-C71E744C22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35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C3C8-2C5F-1C92-5FA0-C99625115AA3}"/>
              </a:ext>
            </a:extLst>
          </p:cNvPr>
          <p:cNvSpPr>
            <a:spLocks noGrp="1"/>
          </p:cNvSpPr>
          <p:nvPr>
            <p:ph type="title" hasCustomPrompt="1"/>
          </p:nvPr>
        </p:nvSpPr>
        <p:spPr/>
        <p:txBody>
          <a:bodyPr/>
          <a:lstStyle>
            <a:lvl1pPr>
              <a:defRPr/>
            </a:lvl1pPr>
          </a:lstStyle>
          <a:p>
            <a:r>
              <a:rPr lang="en-US" dirty="0"/>
              <a:t>TITLE</a:t>
            </a:r>
          </a:p>
        </p:txBody>
      </p:sp>
      <p:sp>
        <p:nvSpPr>
          <p:cNvPr id="3" name="Vertical Text Placeholder 2">
            <a:extLst>
              <a:ext uri="{FF2B5EF4-FFF2-40B4-BE49-F238E27FC236}">
                <a16:creationId xmlns:a16="http://schemas.microsoft.com/office/drawing/2014/main" id="{52757C17-3645-15E6-6218-1ABBB52D7C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1082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23CD8F-0FBD-5E34-72BB-6BE7656D8956}"/>
              </a:ext>
            </a:extLst>
          </p:cNvPr>
          <p:cNvSpPr>
            <a:spLocks noGrp="1"/>
          </p:cNvSpPr>
          <p:nvPr>
            <p:ph type="title" orient="vert" hasCustomPrompt="1"/>
          </p:nvPr>
        </p:nvSpPr>
        <p:spPr>
          <a:xfrm>
            <a:off x="8724900" y="365125"/>
            <a:ext cx="2628900" cy="5811838"/>
          </a:xfrm>
        </p:spPr>
        <p:txBody>
          <a:bodyPr vert="eaVert"/>
          <a:lstStyle>
            <a:lvl1pPr>
              <a:defRPr/>
            </a:lvl1pPr>
          </a:lstStyle>
          <a:p>
            <a:r>
              <a:rPr lang="en-US" dirty="0"/>
              <a:t>TITLE</a:t>
            </a:r>
          </a:p>
        </p:txBody>
      </p:sp>
      <p:sp>
        <p:nvSpPr>
          <p:cNvPr id="3" name="Vertical Text Placeholder 2">
            <a:extLst>
              <a:ext uri="{FF2B5EF4-FFF2-40B4-BE49-F238E27FC236}">
                <a16:creationId xmlns:a16="http://schemas.microsoft.com/office/drawing/2014/main" id="{D4C5FF5F-82BE-1336-AED3-41DF81003D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319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AC2C-73A1-AA1D-69F9-A470F501870D}"/>
              </a:ext>
            </a:extLst>
          </p:cNvPr>
          <p:cNvSpPr>
            <a:spLocks noGrp="1"/>
          </p:cNvSpPr>
          <p:nvPr>
            <p:ph type="title" hasCustomPrompt="1"/>
          </p:nvPr>
        </p:nvSpPr>
        <p:spPr/>
        <p:txBody>
          <a:bodyPr/>
          <a:lstStyle>
            <a:lvl1pPr>
              <a:defRPr/>
            </a:lvl1pPr>
          </a:lstStyle>
          <a:p>
            <a:r>
              <a:rPr lang="en-US" dirty="0"/>
              <a:t>MASTER TITLE</a:t>
            </a:r>
          </a:p>
        </p:txBody>
      </p:sp>
      <p:sp>
        <p:nvSpPr>
          <p:cNvPr id="3" name="Content Placeholder 2">
            <a:extLst>
              <a:ext uri="{FF2B5EF4-FFF2-40B4-BE49-F238E27FC236}">
                <a16:creationId xmlns:a16="http://schemas.microsoft.com/office/drawing/2014/main" id="{76CA0178-48AC-FE71-0475-55FF7C0C7E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679F20AB-47B6-218F-C28A-90D6D5965B83}"/>
              </a:ext>
            </a:extLst>
          </p:cNvPr>
          <p:cNvCxnSpPr>
            <a:cxnSpLocks/>
          </p:cNvCxnSpPr>
          <p:nvPr userDrawn="1"/>
        </p:nvCxnSpPr>
        <p:spPr>
          <a:xfrm>
            <a:off x="0" y="1690688"/>
            <a:ext cx="9596284" cy="0"/>
          </a:xfrm>
          <a:prstGeom prst="line">
            <a:avLst/>
          </a:prstGeom>
          <a:ln w="57150">
            <a:solidFill>
              <a:srgbClr val="006F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09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48EA0-2D8C-5076-BBEC-AC2734A3F6E9}"/>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TITLE</a:t>
            </a:r>
          </a:p>
        </p:txBody>
      </p:sp>
      <p:sp>
        <p:nvSpPr>
          <p:cNvPr id="3" name="Text Placeholder 2">
            <a:extLst>
              <a:ext uri="{FF2B5EF4-FFF2-40B4-BE49-F238E27FC236}">
                <a16:creationId xmlns:a16="http://schemas.microsoft.com/office/drawing/2014/main" id="{2FF610E5-8B18-85AB-3460-5B486C8E4040}"/>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7499E78-BC37-16C2-6813-A2FCEDF49A13}"/>
              </a:ext>
            </a:extLst>
          </p:cNvPr>
          <p:cNvSpPr>
            <a:spLocks noGrp="1"/>
          </p:cNvSpPr>
          <p:nvPr>
            <p:ph type="dt" sz="half" idx="10"/>
          </p:nvPr>
        </p:nvSpPr>
        <p:spPr>
          <a:xfrm>
            <a:off x="838200" y="6356350"/>
            <a:ext cx="2743200" cy="365125"/>
          </a:xfrm>
          <a:prstGeom prst="rect">
            <a:avLst/>
          </a:prstGeom>
        </p:spPr>
        <p:txBody>
          <a:bodyPr/>
          <a:lstStyle/>
          <a:p>
            <a:fld id="{4A18DBCB-DC1A-4DF0-8F3C-D2FAC118929D}" type="datetimeFigureOut">
              <a:rPr lang="en-US" smtClean="0"/>
              <a:t>10/17/2024</a:t>
            </a:fld>
            <a:endParaRPr lang="en-US"/>
          </a:p>
        </p:txBody>
      </p:sp>
      <p:sp>
        <p:nvSpPr>
          <p:cNvPr id="5" name="Footer Placeholder 4">
            <a:extLst>
              <a:ext uri="{FF2B5EF4-FFF2-40B4-BE49-F238E27FC236}">
                <a16:creationId xmlns:a16="http://schemas.microsoft.com/office/drawing/2014/main" id="{D86DBD70-6CA6-FE98-37B5-27A708AF9D35}"/>
              </a:ext>
            </a:extLst>
          </p:cNvPr>
          <p:cNvSpPr>
            <a:spLocks noGrp="1"/>
          </p:cNvSpPr>
          <p:nvPr>
            <p:ph type="ftr" sz="quarter" idx="11"/>
          </p:nvPr>
        </p:nvSpPr>
        <p:spPr>
          <a:xfrm>
            <a:off x="0" y="6356350"/>
            <a:ext cx="12192000" cy="5016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D07E37-75AF-B726-CE78-A4D05C073CC0}"/>
              </a:ext>
            </a:extLst>
          </p:cNvPr>
          <p:cNvSpPr>
            <a:spLocks noGrp="1"/>
          </p:cNvSpPr>
          <p:nvPr>
            <p:ph type="sldNum" sz="quarter" idx="12"/>
          </p:nvPr>
        </p:nvSpPr>
        <p:spPr>
          <a:xfrm>
            <a:off x="8610600" y="6356350"/>
            <a:ext cx="2743200" cy="365125"/>
          </a:xfrm>
          <a:prstGeom prst="rect">
            <a:avLst/>
          </a:prstGeom>
        </p:spPr>
        <p:txBody>
          <a:bodyPr/>
          <a:lstStyle/>
          <a:p>
            <a:fld id="{3DDC58C7-10F7-45FF-BD1D-F6102B3D43CB}" type="slidenum">
              <a:rPr lang="en-US" smtClean="0"/>
              <a:t>‹#›</a:t>
            </a:fld>
            <a:endParaRPr lang="en-US"/>
          </a:p>
        </p:txBody>
      </p:sp>
    </p:spTree>
    <p:extLst>
      <p:ext uri="{BB962C8B-B14F-4D97-AF65-F5344CB8AC3E}">
        <p14:creationId xmlns:p14="http://schemas.microsoft.com/office/powerpoint/2010/main" val="25491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8861-DA83-4504-7899-5BAECFDA37D5}"/>
              </a:ext>
            </a:extLst>
          </p:cNvPr>
          <p:cNvSpPr>
            <a:spLocks noGrp="1"/>
          </p:cNvSpPr>
          <p:nvPr>
            <p:ph type="title" hasCustomPrompt="1"/>
          </p:nvPr>
        </p:nvSpPr>
        <p:spPr/>
        <p:txBody>
          <a:bodyPr/>
          <a:lstStyle>
            <a:lvl1pPr>
              <a:defRPr/>
            </a:lvl1pPr>
          </a:lstStyle>
          <a:p>
            <a:r>
              <a:rPr lang="en-US" dirty="0"/>
              <a:t>TITLE</a:t>
            </a:r>
          </a:p>
        </p:txBody>
      </p:sp>
      <p:sp>
        <p:nvSpPr>
          <p:cNvPr id="3" name="Content Placeholder 2">
            <a:extLst>
              <a:ext uri="{FF2B5EF4-FFF2-40B4-BE49-F238E27FC236}">
                <a16:creationId xmlns:a16="http://schemas.microsoft.com/office/drawing/2014/main" id="{D7E123EE-A045-0BB4-492F-A40E7300F8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933E54-9114-F1C6-2DC6-AF5443030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231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DB9FF-BB92-B7D7-5C68-3829D6CF0AAC}"/>
              </a:ext>
            </a:extLst>
          </p:cNvPr>
          <p:cNvSpPr>
            <a:spLocks noGrp="1"/>
          </p:cNvSpPr>
          <p:nvPr>
            <p:ph type="title" hasCustomPrompt="1"/>
          </p:nvPr>
        </p:nvSpPr>
        <p:spPr>
          <a:xfrm>
            <a:off x="839788" y="365125"/>
            <a:ext cx="10515600" cy="1325563"/>
          </a:xfrm>
        </p:spPr>
        <p:txBody>
          <a:bodyPr/>
          <a:lstStyle>
            <a:lvl1pPr>
              <a:defRPr/>
            </a:lvl1pPr>
          </a:lstStyle>
          <a:p>
            <a:r>
              <a:rPr lang="en-US" dirty="0"/>
              <a:t>TITLE</a:t>
            </a:r>
          </a:p>
        </p:txBody>
      </p:sp>
      <p:sp>
        <p:nvSpPr>
          <p:cNvPr id="3" name="Text Placeholder 2">
            <a:extLst>
              <a:ext uri="{FF2B5EF4-FFF2-40B4-BE49-F238E27FC236}">
                <a16:creationId xmlns:a16="http://schemas.microsoft.com/office/drawing/2014/main" id="{002F743D-64FE-5F13-6B79-534007E8B4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941F0B-E68D-09F4-7D92-6B128F07F0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29E16-F2D5-4B49-55F5-1EC62DF59D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0F40BF-BAD0-80C1-8BC9-BEDFC49DBD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376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BBC-2A09-984B-2316-4D9283DC3CCC}"/>
              </a:ext>
            </a:extLst>
          </p:cNvPr>
          <p:cNvSpPr>
            <a:spLocks noGrp="1"/>
          </p:cNvSpPr>
          <p:nvPr>
            <p:ph type="title" hasCustomPrompt="1"/>
          </p:nvPr>
        </p:nvSpPr>
        <p:spPr/>
        <p:txBody>
          <a:bodyPr/>
          <a:lstStyle>
            <a:lvl1pPr>
              <a:defRPr/>
            </a:lvl1pPr>
          </a:lstStyle>
          <a:p>
            <a:r>
              <a:rPr lang="en-US" dirty="0"/>
              <a:t>TITLE</a:t>
            </a:r>
          </a:p>
        </p:txBody>
      </p:sp>
    </p:spTree>
    <p:extLst>
      <p:ext uri="{BB962C8B-B14F-4D97-AF65-F5344CB8AC3E}">
        <p14:creationId xmlns:p14="http://schemas.microsoft.com/office/powerpoint/2010/main" val="417933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78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9E2E-C335-551D-711E-05C3368147C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TITLE</a:t>
            </a:r>
          </a:p>
        </p:txBody>
      </p:sp>
      <p:sp>
        <p:nvSpPr>
          <p:cNvPr id="3" name="Content Placeholder 2">
            <a:extLst>
              <a:ext uri="{FF2B5EF4-FFF2-40B4-BE49-F238E27FC236}">
                <a16:creationId xmlns:a16="http://schemas.microsoft.com/office/drawing/2014/main" id="{2C6A85BC-88B1-B3F2-C9DD-C4C92C5335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10CB8A-4EC2-321E-A65C-B359F5E7C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0111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B6CAE-2B40-DB61-43DD-33BA2FD731B3}"/>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TITLE</a:t>
            </a:r>
          </a:p>
        </p:txBody>
      </p:sp>
      <p:sp>
        <p:nvSpPr>
          <p:cNvPr id="3" name="Picture Placeholder 2">
            <a:extLst>
              <a:ext uri="{FF2B5EF4-FFF2-40B4-BE49-F238E27FC236}">
                <a16:creationId xmlns:a16="http://schemas.microsoft.com/office/drawing/2014/main" id="{66640808-41C8-FEDC-D581-792482AD5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5AC758-A821-3DE0-A2DF-7272AEF7AB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2350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60724B-5E8A-68FA-67B7-56AFBEB29A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CAA8BB42-7D0C-0B8F-3395-A435BFBE5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AF23D3C8-0861-7526-BA1E-81F40585ACA9}"/>
              </a:ext>
            </a:extLst>
          </p:cNvPr>
          <p:cNvSpPr/>
          <p:nvPr userDrawn="1"/>
        </p:nvSpPr>
        <p:spPr>
          <a:xfrm>
            <a:off x="0" y="6039608"/>
            <a:ext cx="12192000" cy="818391"/>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71E5775-3832-59F1-EE2F-69EDC128E264}"/>
              </a:ext>
            </a:extLst>
          </p:cNvPr>
          <p:cNvSpPr txBox="1"/>
          <p:nvPr userDrawn="1"/>
        </p:nvSpPr>
        <p:spPr>
          <a:xfrm>
            <a:off x="9583366" y="6176963"/>
            <a:ext cx="3540868"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#WRPA2024</a:t>
            </a:r>
          </a:p>
        </p:txBody>
      </p:sp>
      <p:pic>
        <p:nvPicPr>
          <p:cNvPr id="15" name="Picture 14" descr="Text&#10;&#10;Description automatically generated with low confidence">
            <a:extLst>
              <a:ext uri="{FF2B5EF4-FFF2-40B4-BE49-F238E27FC236}">
                <a16:creationId xmlns:a16="http://schemas.microsoft.com/office/drawing/2014/main" id="{9CFDB1B6-6061-9377-700D-9EC2760326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107" y="6139451"/>
            <a:ext cx="2600099" cy="652347"/>
          </a:xfrm>
          <a:prstGeom prst="rect">
            <a:avLst/>
          </a:prstGeom>
        </p:spPr>
      </p:pic>
      <p:pic>
        <p:nvPicPr>
          <p:cNvPr id="7" name="Picture 6" descr="A logo for a conference&#10;&#10;Description automatically generated">
            <a:extLst>
              <a:ext uri="{FF2B5EF4-FFF2-40B4-BE49-F238E27FC236}">
                <a16:creationId xmlns:a16="http://schemas.microsoft.com/office/drawing/2014/main" id="{1F9630ED-160B-EDA4-C499-7CC96EF7965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5208" y="265282"/>
            <a:ext cx="1855433" cy="975946"/>
          </a:xfrm>
          <a:prstGeom prst="rect">
            <a:avLst/>
          </a:prstGeom>
        </p:spPr>
      </p:pic>
      <p:sp>
        <p:nvSpPr>
          <p:cNvPr id="16" name="Rectangle 15">
            <a:extLst>
              <a:ext uri="{FF2B5EF4-FFF2-40B4-BE49-F238E27FC236}">
                <a16:creationId xmlns:a16="http://schemas.microsoft.com/office/drawing/2014/main" id="{A8659547-E710-5368-74E8-BC1C355349AC}"/>
              </a:ext>
            </a:extLst>
          </p:cNvPr>
          <p:cNvSpPr/>
          <p:nvPr userDrawn="1"/>
        </p:nvSpPr>
        <p:spPr>
          <a:xfrm>
            <a:off x="0" y="5973407"/>
            <a:ext cx="12192000" cy="66201"/>
          </a:xfrm>
          <a:prstGeom prst="rect">
            <a:avLst/>
          </a:prstGeom>
          <a:solidFill>
            <a:srgbClr val="7EAB06"/>
          </a:solidFill>
          <a:ln>
            <a:solidFill>
              <a:srgbClr val="7EAB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062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B3AEA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7;p1">
            <a:extLst>
              <a:ext uri="{FF2B5EF4-FFF2-40B4-BE49-F238E27FC236}">
                <a16:creationId xmlns:a16="http://schemas.microsoft.com/office/drawing/2014/main" id="{6711FF7F-7793-50E7-31DC-039E2A31FECA}"/>
              </a:ext>
            </a:extLst>
          </p:cNvPr>
          <p:cNvSpPr txBox="1">
            <a:spLocks noGrp="1"/>
          </p:cNvSpPr>
          <p:nvPr>
            <p:ph type="ctrTitle"/>
          </p:nvPr>
        </p:nvSpPr>
        <p:spPr>
          <a:xfrm>
            <a:off x="3462150" y="891980"/>
            <a:ext cx="5267700" cy="23808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ts val="4800"/>
              <a:buFont typeface="Trebuchet MS"/>
              <a:buNone/>
            </a:pPr>
            <a:r>
              <a:rPr lang="en-US" sz="4800" b="1" dirty="0">
                <a:latin typeface="Merriweather" panose="00000500000000000000" pitchFamily="2" charset="0"/>
              </a:rPr>
              <a:t>Building a Team in Parks Maintenance</a:t>
            </a:r>
            <a:endParaRPr dirty="0">
              <a:latin typeface="Merriweather" panose="00000500000000000000" pitchFamily="2" charset="0"/>
            </a:endParaRPr>
          </a:p>
        </p:txBody>
      </p:sp>
      <p:pic>
        <p:nvPicPr>
          <p:cNvPr id="7" name="Picture 6">
            <a:extLst>
              <a:ext uri="{FF2B5EF4-FFF2-40B4-BE49-F238E27FC236}">
                <a16:creationId xmlns:a16="http://schemas.microsoft.com/office/drawing/2014/main" id="{10AE1D75-748C-93EF-DC3A-C72D944CE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114" y="5320200"/>
            <a:ext cx="5669771" cy="327688"/>
          </a:xfrm>
          <a:prstGeom prst="rect">
            <a:avLst/>
          </a:prstGeom>
        </p:spPr>
      </p:pic>
      <p:pic>
        <p:nvPicPr>
          <p:cNvPr id="8" name="Picture 7" descr="A logo of a ship in the water&#10;&#10;Description automatically generated">
            <a:extLst>
              <a:ext uri="{FF2B5EF4-FFF2-40B4-BE49-F238E27FC236}">
                <a16:creationId xmlns:a16="http://schemas.microsoft.com/office/drawing/2014/main" id="{47B9F900-0060-398C-F70D-D2FCDEDC5375}"/>
              </a:ext>
            </a:extLst>
          </p:cNvPr>
          <p:cNvPicPr>
            <a:picLocks noChangeAspect="1"/>
          </p:cNvPicPr>
          <p:nvPr/>
        </p:nvPicPr>
        <p:blipFill>
          <a:blip r:embed="rId3"/>
          <a:stretch>
            <a:fillRect/>
          </a:stretch>
        </p:blipFill>
        <p:spPr>
          <a:xfrm>
            <a:off x="5222593" y="3429000"/>
            <a:ext cx="1746814" cy="1575504"/>
          </a:xfrm>
          <a:prstGeom prst="rect">
            <a:avLst/>
          </a:prstGeom>
        </p:spPr>
      </p:pic>
    </p:spTree>
    <p:extLst>
      <p:ext uri="{BB962C8B-B14F-4D97-AF65-F5344CB8AC3E}">
        <p14:creationId xmlns:p14="http://schemas.microsoft.com/office/powerpoint/2010/main" val="1895493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3;p6">
            <a:extLst>
              <a:ext uri="{FF2B5EF4-FFF2-40B4-BE49-F238E27FC236}">
                <a16:creationId xmlns:a16="http://schemas.microsoft.com/office/drawing/2014/main" id="{BAC7A9C8-2FD1-5D10-64C5-987FA71E29CD}"/>
              </a:ext>
            </a:extLst>
          </p:cNvPr>
          <p:cNvSpPr txBox="1">
            <a:spLocks/>
          </p:cNvSpPr>
          <p:nvPr/>
        </p:nvSpPr>
        <p:spPr>
          <a:xfrm>
            <a:off x="2905192" y="256940"/>
            <a:ext cx="8094502" cy="1325563"/>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b="1" kern="1200">
                <a:solidFill>
                  <a:srgbClr val="B3AEAE"/>
                </a:solidFill>
                <a:latin typeface="Arial" panose="020B0604020202020204" pitchFamily="34" charset="0"/>
                <a:ea typeface="+mj-ea"/>
                <a:cs typeface="Arial" panose="020B0604020202020204" pitchFamily="34" charset="0"/>
              </a:defRPr>
            </a:lvl1pPr>
          </a:lstStyle>
          <a:p>
            <a:pPr>
              <a:spcBef>
                <a:spcPts val="0"/>
              </a:spcBef>
              <a:buClr>
                <a:schemeClr val="accent1"/>
              </a:buClr>
              <a:buSzPts val="4800"/>
              <a:buFont typeface="Trebuchet MS"/>
              <a:buNone/>
            </a:pPr>
            <a:r>
              <a:rPr lang="en-US" sz="4800" dirty="0">
                <a:solidFill>
                  <a:srgbClr val="0070C0"/>
                </a:solidFill>
                <a:latin typeface="Merriweather" panose="00000500000000000000" pitchFamily="2" charset="0"/>
              </a:rPr>
              <a:t>Transitioning a Team </a:t>
            </a:r>
            <a:endParaRPr lang="en-US" dirty="0">
              <a:solidFill>
                <a:srgbClr val="0070C0"/>
              </a:solidFill>
              <a:latin typeface="Merriweather" panose="00000500000000000000" pitchFamily="2" charset="0"/>
            </a:endParaRPr>
          </a:p>
        </p:txBody>
      </p:sp>
      <p:sp>
        <p:nvSpPr>
          <p:cNvPr id="3" name="Google Shape;226;p6">
            <a:extLst>
              <a:ext uri="{FF2B5EF4-FFF2-40B4-BE49-F238E27FC236}">
                <a16:creationId xmlns:a16="http://schemas.microsoft.com/office/drawing/2014/main" id="{AEDDC106-B306-51DF-6860-79C1B4C11702}"/>
              </a:ext>
            </a:extLst>
          </p:cNvPr>
          <p:cNvSpPr txBox="1"/>
          <p:nvPr/>
        </p:nvSpPr>
        <p:spPr>
          <a:xfrm>
            <a:off x="1170922" y="1817192"/>
            <a:ext cx="2686347" cy="1611808"/>
          </a:xfrm>
          <a:prstGeom prst="rect">
            <a:avLst/>
          </a:prstGeom>
          <a:solidFill>
            <a:srgbClr val="92D050"/>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C00000"/>
              </a:buClr>
              <a:buSzPts val="2400"/>
              <a:buFont typeface="Trebuchet MS"/>
              <a:buNone/>
            </a:pPr>
            <a:r>
              <a:rPr lang="en-US" sz="2400" b="0" i="0" u="none" strike="noStrike" cap="none" dirty="0">
                <a:solidFill>
                  <a:srgbClr val="C00000"/>
                </a:solidFill>
                <a:latin typeface="Merriweather" panose="00000500000000000000" pitchFamily="2" charset="0"/>
                <a:ea typeface="Trebuchet MS"/>
                <a:cs typeface="Trebuchet MS"/>
                <a:sym typeface="Trebuchet MS"/>
              </a:rPr>
              <a:t>Fear</a:t>
            </a:r>
            <a:endParaRPr dirty="0">
              <a:latin typeface="Merriweather" panose="00000500000000000000" pitchFamily="2" charset="0"/>
            </a:endParaRPr>
          </a:p>
          <a:p>
            <a:pPr marL="0" marR="0" lvl="0" indent="0" algn="ctr" rtl="0">
              <a:lnSpc>
                <a:spcPct val="90000"/>
              </a:lnSpc>
              <a:spcBef>
                <a:spcPts val="840"/>
              </a:spcBef>
              <a:spcAft>
                <a:spcPts val="0"/>
              </a:spcAft>
              <a:buClr>
                <a:schemeClr val="dk1"/>
              </a:buClr>
              <a:buSzPts val="2400"/>
              <a:buFont typeface="Trebuchet MS"/>
              <a:buNone/>
            </a:pPr>
            <a:endParaRPr sz="2400" b="0" i="0" u="none" strike="noStrike" cap="none" dirty="0">
              <a:solidFill>
                <a:schemeClr val="lt1"/>
              </a:solidFill>
              <a:latin typeface="Merriweather" panose="00000500000000000000" pitchFamily="2" charset="0"/>
              <a:ea typeface="Trebuchet MS"/>
              <a:cs typeface="Trebuchet MS"/>
              <a:sym typeface="Trebuchet MS"/>
            </a:endParaRPr>
          </a:p>
          <a:p>
            <a:pPr marL="0" marR="0" lvl="0" indent="0" algn="ctr" rtl="0">
              <a:lnSpc>
                <a:spcPct val="90000"/>
              </a:lnSpc>
              <a:spcBef>
                <a:spcPts val="840"/>
              </a:spcBef>
              <a:spcAft>
                <a:spcPts val="0"/>
              </a:spcAft>
              <a:buClr>
                <a:srgbClr val="002060"/>
              </a:buClr>
              <a:buSzPts val="2400"/>
              <a:buFont typeface="Gill Sans"/>
              <a:buNone/>
            </a:pPr>
            <a:r>
              <a:rPr lang="en-US" sz="2400" b="1" i="0" u="none" strike="noStrike" cap="none" dirty="0">
                <a:solidFill>
                  <a:srgbClr val="002060"/>
                </a:solidFill>
                <a:latin typeface="Merriweather" panose="00000500000000000000" pitchFamily="2" charset="0"/>
                <a:ea typeface="Gill Sans"/>
                <a:cs typeface="Gill Sans"/>
                <a:sym typeface="Gill Sans"/>
              </a:rPr>
              <a:t>Certainty</a:t>
            </a:r>
            <a:endParaRPr dirty="0">
              <a:latin typeface="Merriweather" panose="00000500000000000000" pitchFamily="2" charset="0"/>
            </a:endParaRPr>
          </a:p>
        </p:txBody>
      </p:sp>
      <p:sp>
        <p:nvSpPr>
          <p:cNvPr id="4" name="Google Shape;228;p6">
            <a:extLst>
              <a:ext uri="{FF2B5EF4-FFF2-40B4-BE49-F238E27FC236}">
                <a16:creationId xmlns:a16="http://schemas.microsoft.com/office/drawing/2014/main" id="{89120B0C-5968-12B1-4952-B68FAA6BB3DD}"/>
              </a:ext>
            </a:extLst>
          </p:cNvPr>
          <p:cNvSpPr txBox="1"/>
          <p:nvPr/>
        </p:nvSpPr>
        <p:spPr>
          <a:xfrm>
            <a:off x="4125904" y="1817192"/>
            <a:ext cx="2686347" cy="1611808"/>
          </a:xfrm>
          <a:prstGeom prst="rect">
            <a:avLst/>
          </a:prstGeom>
          <a:solidFill>
            <a:srgbClr val="92D050"/>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C00000"/>
              </a:buClr>
              <a:buSzPts val="2400"/>
              <a:buFont typeface="Trebuchet MS"/>
              <a:buNone/>
            </a:pPr>
            <a:r>
              <a:rPr lang="en-US" sz="2400" b="0" i="0" u="none" strike="noStrike" cap="none" dirty="0">
                <a:solidFill>
                  <a:srgbClr val="C00000"/>
                </a:solidFill>
                <a:latin typeface="Merriweather" panose="00000500000000000000" pitchFamily="2" charset="0"/>
                <a:ea typeface="Trebuchet MS"/>
                <a:cs typeface="Trebuchet MS"/>
                <a:sym typeface="Trebuchet MS"/>
              </a:rPr>
              <a:t>Unfocused</a:t>
            </a:r>
            <a:endParaRPr dirty="0">
              <a:latin typeface="Merriweather" panose="00000500000000000000" pitchFamily="2" charset="0"/>
            </a:endParaRPr>
          </a:p>
          <a:p>
            <a:pPr marL="0" marR="0" lvl="0" indent="0" algn="ctr" rtl="0">
              <a:lnSpc>
                <a:spcPct val="90000"/>
              </a:lnSpc>
              <a:spcBef>
                <a:spcPts val="840"/>
              </a:spcBef>
              <a:spcAft>
                <a:spcPts val="0"/>
              </a:spcAft>
              <a:buClr>
                <a:schemeClr val="dk1"/>
              </a:buClr>
              <a:buSzPts val="2400"/>
              <a:buFont typeface="Trebuchet MS"/>
              <a:buNone/>
            </a:pPr>
            <a:endParaRPr sz="2400" b="0" i="0" u="none" strike="noStrike" cap="none" dirty="0">
              <a:solidFill>
                <a:schemeClr val="lt1"/>
              </a:solidFill>
              <a:latin typeface="Merriweather" panose="00000500000000000000" pitchFamily="2" charset="0"/>
              <a:ea typeface="Trebuchet MS"/>
              <a:cs typeface="Trebuchet MS"/>
              <a:sym typeface="Trebuchet MS"/>
            </a:endParaRPr>
          </a:p>
          <a:p>
            <a:pPr marL="0" marR="0" lvl="0" indent="0" algn="ctr" rtl="0">
              <a:lnSpc>
                <a:spcPct val="90000"/>
              </a:lnSpc>
              <a:spcBef>
                <a:spcPts val="840"/>
              </a:spcBef>
              <a:spcAft>
                <a:spcPts val="0"/>
              </a:spcAft>
              <a:buClr>
                <a:srgbClr val="002060"/>
              </a:buClr>
              <a:buSzPts val="2400"/>
              <a:buFont typeface="Gill Sans"/>
              <a:buNone/>
            </a:pPr>
            <a:r>
              <a:rPr lang="en-US" sz="2400" b="1" i="0" u="none" strike="noStrike" cap="none" dirty="0">
                <a:solidFill>
                  <a:srgbClr val="002060"/>
                </a:solidFill>
                <a:latin typeface="Merriweather" panose="00000500000000000000" pitchFamily="2" charset="0"/>
                <a:ea typeface="Gill Sans"/>
                <a:cs typeface="Gill Sans"/>
                <a:sym typeface="Gill Sans"/>
              </a:rPr>
              <a:t>Effective</a:t>
            </a:r>
            <a:endParaRPr dirty="0">
              <a:latin typeface="Merriweather" panose="00000500000000000000" pitchFamily="2" charset="0"/>
            </a:endParaRPr>
          </a:p>
        </p:txBody>
      </p:sp>
      <p:sp>
        <p:nvSpPr>
          <p:cNvPr id="5" name="Google Shape;230;p6">
            <a:extLst>
              <a:ext uri="{FF2B5EF4-FFF2-40B4-BE49-F238E27FC236}">
                <a16:creationId xmlns:a16="http://schemas.microsoft.com/office/drawing/2014/main" id="{AA4F8A22-673F-9960-9113-93DEDF95EB88}"/>
              </a:ext>
            </a:extLst>
          </p:cNvPr>
          <p:cNvSpPr txBox="1"/>
          <p:nvPr/>
        </p:nvSpPr>
        <p:spPr>
          <a:xfrm>
            <a:off x="7080886" y="1817192"/>
            <a:ext cx="2686347" cy="1611808"/>
          </a:xfrm>
          <a:prstGeom prst="rect">
            <a:avLst/>
          </a:prstGeom>
          <a:solidFill>
            <a:srgbClr val="92D050"/>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C00000"/>
              </a:buClr>
              <a:buSzPts val="2400"/>
              <a:buFont typeface="Trebuchet MS"/>
              <a:buNone/>
            </a:pPr>
            <a:r>
              <a:rPr lang="en-US" sz="2400" b="0" i="0" u="none" strike="noStrike" cap="none" dirty="0">
                <a:solidFill>
                  <a:srgbClr val="C00000"/>
                </a:solidFill>
                <a:latin typeface="Merriweather" panose="00000500000000000000" pitchFamily="2" charset="0"/>
                <a:ea typeface="Trebuchet MS"/>
                <a:cs typeface="Trebuchet MS"/>
                <a:sym typeface="Trebuchet MS"/>
              </a:rPr>
              <a:t>Inconsistent</a:t>
            </a:r>
            <a:endParaRPr dirty="0">
              <a:latin typeface="Merriweather" panose="00000500000000000000" pitchFamily="2" charset="0"/>
            </a:endParaRPr>
          </a:p>
          <a:p>
            <a:pPr marL="0" marR="0" lvl="0" indent="0" algn="ctr" rtl="0">
              <a:lnSpc>
                <a:spcPct val="90000"/>
              </a:lnSpc>
              <a:spcBef>
                <a:spcPts val="840"/>
              </a:spcBef>
              <a:spcAft>
                <a:spcPts val="0"/>
              </a:spcAft>
              <a:buClr>
                <a:schemeClr val="dk1"/>
              </a:buClr>
              <a:buSzPts val="2400"/>
              <a:buFont typeface="Trebuchet MS"/>
              <a:buNone/>
            </a:pPr>
            <a:endParaRPr sz="2400" b="0" i="0" u="none" strike="noStrike" cap="none" dirty="0">
              <a:solidFill>
                <a:schemeClr val="lt1"/>
              </a:solidFill>
              <a:latin typeface="Merriweather" panose="00000500000000000000" pitchFamily="2" charset="0"/>
              <a:ea typeface="Trebuchet MS"/>
              <a:cs typeface="Trebuchet MS"/>
              <a:sym typeface="Trebuchet MS"/>
            </a:endParaRPr>
          </a:p>
          <a:p>
            <a:pPr marL="0" marR="0" lvl="0" indent="0" algn="ctr" rtl="0">
              <a:lnSpc>
                <a:spcPct val="90000"/>
              </a:lnSpc>
              <a:spcBef>
                <a:spcPts val="840"/>
              </a:spcBef>
              <a:spcAft>
                <a:spcPts val="0"/>
              </a:spcAft>
              <a:buClr>
                <a:schemeClr val="lt1"/>
              </a:buClr>
              <a:buSzPts val="2400"/>
              <a:buFont typeface="Trebuchet MS"/>
              <a:buNone/>
            </a:pPr>
            <a:r>
              <a:rPr lang="en-US" sz="2400" b="0" i="0" u="none" strike="noStrike" cap="none" dirty="0">
                <a:solidFill>
                  <a:schemeClr val="lt1"/>
                </a:solidFill>
                <a:latin typeface="Merriweather" panose="00000500000000000000" pitchFamily="2" charset="0"/>
                <a:ea typeface="Trebuchet MS"/>
                <a:cs typeface="Trebuchet MS"/>
                <a:sym typeface="Trebuchet MS"/>
              </a:rPr>
              <a:t> </a:t>
            </a:r>
            <a:r>
              <a:rPr lang="en-US" sz="2400" b="1" i="0" u="none" strike="noStrike" cap="none" dirty="0">
                <a:solidFill>
                  <a:srgbClr val="002060"/>
                </a:solidFill>
                <a:latin typeface="Merriweather" panose="00000500000000000000" pitchFamily="2" charset="0"/>
                <a:ea typeface="Trebuchet MS"/>
                <a:cs typeface="Trebuchet MS"/>
                <a:sym typeface="Trebuchet MS"/>
              </a:rPr>
              <a:t>Service-Driven</a:t>
            </a:r>
            <a:endParaRPr sz="2400" b="1" i="0" u="none" strike="noStrike" cap="none" dirty="0">
              <a:solidFill>
                <a:srgbClr val="002060"/>
              </a:solidFill>
              <a:latin typeface="Merriweather" panose="00000500000000000000" pitchFamily="2" charset="0"/>
              <a:ea typeface="Trebuchet MS"/>
              <a:cs typeface="Trebuchet MS"/>
              <a:sym typeface="Trebuchet MS"/>
            </a:endParaRPr>
          </a:p>
        </p:txBody>
      </p:sp>
      <p:sp>
        <p:nvSpPr>
          <p:cNvPr id="6" name="Google Shape;232;p6">
            <a:extLst>
              <a:ext uri="{FF2B5EF4-FFF2-40B4-BE49-F238E27FC236}">
                <a16:creationId xmlns:a16="http://schemas.microsoft.com/office/drawing/2014/main" id="{C9AA7337-44C3-17F9-ACDA-70259CEC81D7}"/>
              </a:ext>
            </a:extLst>
          </p:cNvPr>
          <p:cNvSpPr txBox="1"/>
          <p:nvPr/>
        </p:nvSpPr>
        <p:spPr>
          <a:xfrm>
            <a:off x="2296102" y="3724607"/>
            <a:ext cx="3096285" cy="1611808"/>
          </a:xfrm>
          <a:prstGeom prst="rect">
            <a:avLst/>
          </a:prstGeom>
          <a:solidFill>
            <a:srgbClr val="92D050"/>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C00000"/>
              </a:buClr>
              <a:buSzPts val="2400"/>
              <a:buFont typeface="Trebuchet MS"/>
              <a:buNone/>
            </a:pPr>
            <a:r>
              <a:rPr lang="en-US" sz="2400" b="0" i="0" u="none" strike="noStrike" cap="none" dirty="0">
                <a:solidFill>
                  <a:srgbClr val="C00000"/>
                </a:solidFill>
                <a:latin typeface="Merriweather" panose="00000500000000000000" pitchFamily="2" charset="0"/>
                <a:ea typeface="Trebuchet MS"/>
                <a:cs typeface="Trebuchet MS"/>
                <a:sym typeface="Trebuchet MS"/>
              </a:rPr>
              <a:t>Confused Message</a:t>
            </a:r>
            <a:endParaRPr dirty="0">
              <a:latin typeface="Merriweather" panose="00000500000000000000" pitchFamily="2" charset="0"/>
            </a:endParaRPr>
          </a:p>
          <a:p>
            <a:pPr marL="0" marR="0" lvl="0" indent="0" algn="ctr" rtl="0">
              <a:lnSpc>
                <a:spcPct val="90000"/>
              </a:lnSpc>
              <a:spcBef>
                <a:spcPts val="840"/>
              </a:spcBef>
              <a:spcAft>
                <a:spcPts val="0"/>
              </a:spcAft>
              <a:buClr>
                <a:schemeClr val="dk1"/>
              </a:buClr>
              <a:buSzPts val="2400"/>
              <a:buFont typeface="Trebuchet MS"/>
              <a:buNone/>
            </a:pPr>
            <a:endParaRPr sz="2400" b="0" i="0" u="none" strike="noStrike" cap="none" dirty="0">
              <a:solidFill>
                <a:schemeClr val="lt1"/>
              </a:solidFill>
              <a:latin typeface="Merriweather" panose="00000500000000000000" pitchFamily="2" charset="0"/>
              <a:ea typeface="Trebuchet MS"/>
              <a:cs typeface="Trebuchet MS"/>
              <a:sym typeface="Trebuchet MS"/>
            </a:endParaRPr>
          </a:p>
          <a:p>
            <a:pPr marL="0" marR="0" lvl="0" indent="0" algn="ctr" rtl="0">
              <a:lnSpc>
                <a:spcPct val="90000"/>
              </a:lnSpc>
              <a:spcBef>
                <a:spcPts val="840"/>
              </a:spcBef>
              <a:spcAft>
                <a:spcPts val="0"/>
              </a:spcAft>
              <a:buClr>
                <a:schemeClr val="lt1"/>
              </a:buClr>
              <a:buSzPts val="2400"/>
              <a:buFont typeface="Trebuchet MS"/>
              <a:buNone/>
            </a:pPr>
            <a:r>
              <a:rPr lang="en-US" sz="2400" b="0" i="0" u="none" strike="noStrike" cap="none" dirty="0">
                <a:solidFill>
                  <a:schemeClr val="lt1"/>
                </a:solidFill>
                <a:latin typeface="Merriweather" panose="00000500000000000000" pitchFamily="2" charset="0"/>
                <a:ea typeface="Trebuchet MS"/>
                <a:cs typeface="Trebuchet MS"/>
                <a:sym typeface="Trebuchet MS"/>
              </a:rPr>
              <a:t> </a:t>
            </a:r>
            <a:r>
              <a:rPr lang="en-US" sz="2400" b="1" i="0" u="none" strike="noStrike" cap="none" dirty="0">
                <a:solidFill>
                  <a:srgbClr val="002060"/>
                </a:solidFill>
                <a:latin typeface="Merriweather" panose="00000500000000000000" pitchFamily="2" charset="0"/>
                <a:ea typeface="Gill Sans"/>
                <a:cs typeface="Gill Sans"/>
                <a:sym typeface="Gill Sans"/>
              </a:rPr>
              <a:t>Transparent</a:t>
            </a:r>
            <a:r>
              <a:rPr lang="en-US" sz="2400" b="0" i="0" u="none" strike="noStrike" cap="none" dirty="0">
                <a:solidFill>
                  <a:schemeClr val="lt1"/>
                </a:solidFill>
                <a:latin typeface="Merriweather" panose="00000500000000000000" pitchFamily="2" charset="0"/>
                <a:ea typeface="Trebuchet MS"/>
                <a:cs typeface="Trebuchet MS"/>
                <a:sym typeface="Trebuchet MS"/>
              </a:rPr>
              <a:t> </a:t>
            </a:r>
            <a:endParaRPr sz="2400" b="0" i="0" u="none" strike="noStrike" cap="none" dirty="0">
              <a:solidFill>
                <a:schemeClr val="lt1"/>
              </a:solidFill>
              <a:latin typeface="Merriweather" panose="00000500000000000000" pitchFamily="2" charset="0"/>
              <a:ea typeface="Trebuchet MS"/>
              <a:cs typeface="Trebuchet MS"/>
              <a:sym typeface="Trebuchet MS"/>
            </a:endParaRPr>
          </a:p>
        </p:txBody>
      </p:sp>
      <p:sp>
        <p:nvSpPr>
          <p:cNvPr id="7" name="Google Shape;234;p6">
            <a:extLst>
              <a:ext uri="{FF2B5EF4-FFF2-40B4-BE49-F238E27FC236}">
                <a16:creationId xmlns:a16="http://schemas.microsoft.com/office/drawing/2014/main" id="{3D5BB09A-3326-E418-6245-1484344D9074}"/>
              </a:ext>
            </a:extLst>
          </p:cNvPr>
          <p:cNvSpPr txBox="1"/>
          <p:nvPr/>
        </p:nvSpPr>
        <p:spPr>
          <a:xfrm>
            <a:off x="5632208" y="3735440"/>
            <a:ext cx="2686347" cy="1611808"/>
          </a:xfrm>
          <a:prstGeom prst="rect">
            <a:avLst/>
          </a:prstGeom>
          <a:solidFill>
            <a:srgbClr val="92D050"/>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C00000"/>
              </a:buClr>
              <a:buSzPts val="2400"/>
              <a:buFont typeface="Trebuchet MS"/>
              <a:buNone/>
            </a:pPr>
            <a:r>
              <a:rPr lang="en-US" sz="2400" b="0" i="0" u="none" strike="noStrike" cap="none" dirty="0">
                <a:solidFill>
                  <a:srgbClr val="C00000"/>
                </a:solidFill>
                <a:latin typeface="Merriweather" panose="00000500000000000000" pitchFamily="2" charset="0"/>
                <a:ea typeface="Trebuchet MS"/>
                <a:cs typeface="Trebuchet MS"/>
                <a:sym typeface="Trebuchet MS"/>
              </a:rPr>
              <a:t>Isolated</a:t>
            </a:r>
            <a:endParaRPr dirty="0">
              <a:latin typeface="Merriweather" panose="00000500000000000000" pitchFamily="2" charset="0"/>
            </a:endParaRPr>
          </a:p>
          <a:p>
            <a:pPr marL="0" marR="0" lvl="0" indent="0" algn="ctr" rtl="0">
              <a:lnSpc>
                <a:spcPct val="90000"/>
              </a:lnSpc>
              <a:spcBef>
                <a:spcPts val="840"/>
              </a:spcBef>
              <a:spcAft>
                <a:spcPts val="0"/>
              </a:spcAft>
              <a:buClr>
                <a:schemeClr val="dk1"/>
              </a:buClr>
              <a:buSzPts val="2400"/>
              <a:buFont typeface="Trebuchet MS"/>
              <a:buNone/>
            </a:pPr>
            <a:endParaRPr sz="2400" b="0" i="0" u="none" strike="noStrike" cap="none" dirty="0">
              <a:solidFill>
                <a:schemeClr val="lt1"/>
              </a:solidFill>
              <a:latin typeface="Merriweather" panose="00000500000000000000" pitchFamily="2" charset="0"/>
              <a:ea typeface="Trebuchet MS"/>
              <a:cs typeface="Trebuchet MS"/>
              <a:sym typeface="Trebuchet MS"/>
            </a:endParaRPr>
          </a:p>
          <a:p>
            <a:pPr marL="0" marR="0" lvl="0" indent="0" algn="ctr" rtl="0">
              <a:lnSpc>
                <a:spcPct val="90000"/>
              </a:lnSpc>
              <a:spcBef>
                <a:spcPts val="840"/>
              </a:spcBef>
              <a:spcAft>
                <a:spcPts val="0"/>
              </a:spcAft>
              <a:buClr>
                <a:srgbClr val="EBE9E6"/>
              </a:buClr>
              <a:buSzPts val="2400"/>
              <a:buFont typeface="Gill Sans"/>
              <a:buNone/>
            </a:pPr>
            <a:r>
              <a:rPr lang="en-US" sz="2400" b="1" i="0" u="none" strike="noStrike" cap="none" dirty="0">
                <a:solidFill>
                  <a:srgbClr val="EBE9E6"/>
                </a:solidFill>
                <a:latin typeface="Merriweather" panose="00000500000000000000" pitchFamily="2" charset="0"/>
                <a:ea typeface="Gill Sans"/>
                <a:cs typeface="Gill Sans"/>
                <a:sym typeface="Gill Sans"/>
              </a:rPr>
              <a:t> </a:t>
            </a:r>
            <a:r>
              <a:rPr lang="en-US" sz="2400" b="1" i="0" u="none" strike="noStrike" cap="none" dirty="0">
                <a:solidFill>
                  <a:srgbClr val="002060"/>
                </a:solidFill>
                <a:latin typeface="Merriweather" panose="00000500000000000000" pitchFamily="2" charset="0"/>
                <a:ea typeface="Gill Sans"/>
                <a:cs typeface="Gill Sans"/>
                <a:sym typeface="Gill Sans"/>
              </a:rPr>
              <a:t>Collaborative</a:t>
            </a:r>
            <a:r>
              <a:rPr lang="en-US" sz="2400" b="1" i="0" u="none" strike="noStrike" cap="none" dirty="0">
                <a:solidFill>
                  <a:srgbClr val="EBE9E6"/>
                </a:solidFill>
                <a:latin typeface="Merriweather" panose="00000500000000000000" pitchFamily="2" charset="0"/>
                <a:ea typeface="Gill Sans"/>
                <a:cs typeface="Gill Sans"/>
                <a:sym typeface="Gill Sans"/>
              </a:rPr>
              <a:t> </a:t>
            </a:r>
            <a:endParaRPr dirty="0">
              <a:latin typeface="Merriweather" panose="00000500000000000000" pitchFamily="2" charset="0"/>
            </a:endParaRPr>
          </a:p>
        </p:txBody>
      </p:sp>
      <p:sp>
        <p:nvSpPr>
          <p:cNvPr id="8" name="Google Shape;235;p6">
            <a:extLst>
              <a:ext uri="{FF2B5EF4-FFF2-40B4-BE49-F238E27FC236}">
                <a16:creationId xmlns:a16="http://schemas.microsoft.com/office/drawing/2014/main" id="{001736F1-760E-06B7-79B8-B8A6F7FCD56D}"/>
              </a:ext>
            </a:extLst>
          </p:cNvPr>
          <p:cNvSpPr/>
          <p:nvPr/>
        </p:nvSpPr>
        <p:spPr>
          <a:xfrm rot="5400000">
            <a:off x="3653751" y="1932009"/>
            <a:ext cx="389106" cy="184826"/>
          </a:xfrm>
          <a:prstGeom prst="rightArrow">
            <a:avLst>
              <a:gd name="adj1" fmla="val 50000"/>
              <a:gd name="adj2" fmla="val 50000"/>
            </a:avLst>
          </a:prstGeom>
          <a:solidFill>
            <a:schemeClr val="lt2"/>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 </a:t>
            </a:r>
            <a:endParaRPr/>
          </a:p>
        </p:txBody>
      </p:sp>
      <p:sp>
        <p:nvSpPr>
          <p:cNvPr id="9" name="Google Shape;236;p6">
            <a:extLst>
              <a:ext uri="{FF2B5EF4-FFF2-40B4-BE49-F238E27FC236}">
                <a16:creationId xmlns:a16="http://schemas.microsoft.com/office/drawing/2014/main" id="{BBA9DC3C-0B9F-5885-E703-80990F021155}"/>
              </a:ext>
            </a:extLst>
          </p:cNvPr>
          <p:cNvSpPr/>
          <p:nvPr/>
        </p:nvSpPr>
        <p:spPr>
          <a:xfrm rot="5400000">
            <a:off x="6617942" y="1932009"/>
            <a:ext cx="389106" cy="184826"/>
          </a:xfrm>
          <a:prstGeom prst="rightArrow">
            <a:avLst>
              <a:gd name="adj1" fmla="val 50000"/>
              <a:gd name="adj2" fmla="val 50000"/>
            </a:avLst>
          </a:prstGeom>
          <a:solidFill>
            <a:schemeClr val="lt2"/>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 </a:t>
            </a:r>
            <a:endParaRPr/>
          </a:p>
        </p:txBody>
      </p:sp>
      <p:sp>
        <p:nvSpPr>
          <p:cNvPr id="10" name="Google Shape;237;p6">
            <a:extLst>
              <a:ext uri="{FF2B5EF4-FFF2-40B4-BE49-F238E27FC236}">
                <a16:creationId xmlns:a16="http://schemas.microsoft.com/office/drawing/2014/main" id="{C87ECB69-DAA1-9DFB-6F17-2F5119D21B6B}"/>
              </a:ext>
            </a:extLst>
          </p:cNvPr>
          <p:cNvSpPr/>
          <p:nvPr/>
        </p:nvSpPr>
        <p:spPr>
          <a:xfrm rot="5400000">
            <a:off x="9581645" y="1932185"/>
            <a:ext cx="389106" cy="184826"/>
          </a:xfrm>
          <a:prstGeom prst="rightArrow">
            <a:avLst>
              <a:gd name="adj1" fmla="val 50000"/>
              <a:gd name="adj2" fmla="val 50000"/>
            </a:avLst>
          </a:prstGeom>
          <a:solidFill>
            <a:schemeClr val="lt2"/>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Trebuchet MS"/>
                <a:ea typeface="Trebuchet MS"/>
                <a:cs typeface="Trebuchet MS"/>
                <a:sym typeface="Trebuchet MS"/>
              </a:rPr>
              <a:t> </a:t>
            </a:r>
            <a:endParaRPr dirty="0"/>
          </a:p>
        </p:txBody>
      </p:sp>
      <p:sp>
        <p:nvSpPr>
          <p:cNvPr id="11" name="Google Shape;238;p6">
            <a:extLst>
              <a:ext uri="{FF2B5EF4-FFF2-40B4-BE49-F238E27FC236}">
                <a16:creationId xmlns:a16="http://schemas.microsoft.com/office/drawing/2014/main" id="{5F0A4C31-CED8-7950-E4FD-C2DBE2A8C27C}"/>
              </a:ext>
            </a:extLst>
          </p:cNvPr>
          <p:cNvSpPr/>
          <p:nvPr/>
        </p:nvSpPr>
        <p:spPr>
          <a:xfrm rot="5400000">
            <a:off x="5205954" y="3832148"/>
            <a:ext cx="389106" cy="184826"/>
          </a:xfrm>
          <a:prstGeom prst="rightArrow">
            <a:avLst>
              <a:gd name="adj1" fmla="val 50000"/>
              <a:gd name="adj2" fmla="val 50000"/>
            </a:avLst>
          </a:prstGeom>
          <a:solidFill>
            <a:schemeClr val="lt2"/>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 </a:t>
            </a:r>
            <a:endParaRPr/>
          </a:p>
        </p:txBody>
      </p:sp>
      <p:sp>
        <p:nvSpPr>
          <p:cNvPr id="12" name="Google Shape;239;p6">
            <a:extLst>
              <a:ext uri="{FF2B5EF4-FFF2-40B4-BE49-F238E27FC236}">
                <a16:creationId xmlns:a16="http://schemas.microsoft.com/office/drawing/2014/main" id="{B86990D7-2BF2-A0BB-4C91-9D706F88ECA7}"/>
              </a:ext>
            </a:extLst>
          </p:cNvPr>
          <p:cNvSpPr/>
          <p:nvPr/>
        </p:nvSpPr>
        <p:spPr>
          <a:xfrm rot="5400000">
            <a:off x="8127848" y="3848312"/>
            <a:ext cx="389106" cy="184826"/>
          </a:xfrm>
          <a:prstGeom prst="rightArrow">
            <a:avLst>
              <a:gd name="adj1" fmla="val 50000"/>
              <a:gd name="adj2" fmla="val 50000"/>
            </a:avLst>
          </a:prstGeom>
          <a:solidFill>
            <a:schemeClr val="lt2"/>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Trebuchet MS"/>
                <a:ea typeface="Trebuchet MS"/>
                <a:cs typeface="Trebuchet MS"/>
                <a:sym typeface="Trebuchet MS"/>
              </a:rPr>
              <a:t> </a:t>
            </a:r>
            <a:endParaRPr dirty="0"/>
          </a:p>
        </p:txBody>
      </p:sp>
    </p:spTree>
    <p:extLst>
      <p:ext uri="{BB962C8B-B14F-4D97-AF65-F5344CB8AC3E}">
        <p14:creationId xmlns:p14="http://schemas.microsoft.com/office/powerpoint/2010/main" val="388510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9EA35-53EF-3D77-77DD-0D27670A9BD0}"/>
              </a:ext>
            </a:extLst>
          </p:cNvPr>
          <p:cNvSpPr txBox="1">
            <a:spLocks/>
          </p:cNvSpPr>
          <p:nvPr/>
        </p:nvSpPr>
        <p:spPr>
          <a:xfrm>
            <a:off x="3943625" y="261664"/>
            <a:ext cx="6966422" cy="108373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B3AEAE"/>
                </a:solidFill>
                <a:latin typeface="Arial" panose="020B0604020202020204" pitchFamily="34" charset="0"/>
                <a:ea typeface="+mj-ea"/>
                <a:cs typeface="Arial" panose="020B0604020202020204" pitchFamily="34" charset="0"/>
              </a:defRPr>
            </a:lvl1pPr>
          </a:lstStyle>
          <a:p>
            <a:r>
              <a:rPr lang="en-US" sz="4000" dirty="0">
                <a:solidFill>
                  <a:srgbClr val="0070C0"/>
                </a:solidFill>
                <a:latin typeface="Merriweather" panose="00000500000000000000" pitchFamily="2" charset="0"/>
              </a:rPr>
              <a:t>What was my role in this? </a:t>
            </a:r>
          </a:p>
        </p:txBody>
      </p:sp>
      <p:sp>
        <p:nvSpPr>
          <p:cNvPr id="4" name="Text Placeholder 3">
            <a:extLst>
              <a:ext uri="{FF2B5EF4-FFF2-40B4-BE49-F238E27FC236}">
                <a16:creationId xmlns:a16="http://schemas.microsoft.com/office/drawing/2014/main" id="{2C0000D1-9D43-633C-EFA6-BB789EE117DE}"/>
              </a:ext>
            </a:extLst>
          </p:cNvPr>
          <p:cNvSpPr txBox="1">
            <a:spLocks/>
          </p:cNvSpPr>
          <p:nvPr/>
        </p:nvSpPr>
        <p:spPr>
          <a:xfrm>
            <a:off x="508619" y="1150632"/>
            <a:ext cx="5340039" cy="2688957"/>
          </a:xfrm>
          <a:prstGeom prst="rect">
            <a:avLst/>
          </a:prstGeom>
          <a:noFill/>
          <a:ln>
            <a:noFill/>
          </a:ln>
        </p:spPr>
        <p:txBody>
          <a:bodyPr spcFirstLastPara="1" wrap="square" lIns="91425" tIns="45700" rIns="91425" bIns="45700" anchor="t" anchorCtr="0">
            <a:normAutofit fontScale="47500" lnSpcReduction="20000"/>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20040" algn="l" rtl="0">
              <a:lnSpc>
                <a:spcPct val="100000"/>
              </a:lnSpc>
              <a:spcBef>
                <a:spcPts val="1000"/>
              </a:spcBef>
              <a:spcAft>
                <a:spcPts val="0"/>
              </a:spcAft>
              <a:buClr>
                <a:schemeClr val="accent1"/>
              </a:buClr>
              <a:buSzPts val="144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137160" indent="0">
              <a:buFont typeface="Noto Sans Symbols"/>
              <a:buNone/>
            </a:pPr>
            <a:r>
              <a:rPr lang="en-US" sz="4000" b="1" dirty="0">
                <a:latin typeface="Merriweather" panose="00000500000000000000" pitchFamily="2" charset="0"/>
              </a:rPr>
              <a:t>Showed up</a:t>
            </a:r>
          </a:p>
          <a:p>
            <a:pPr marL="742950" lvl="1" indent="-285750">
              <a:buClrTx/>
              <a:buFont typeface="+mj-lt"/>
              <a:buAutoNum type="arabicPeriod"/>
            </a:pPr>
            <a:r>
              <a:rPr lang="en-US" sz="2500" dirty="0">
                <a:latin typeface="Merriweather" panose="00000500000000000000" pitchFamily="2" charset="0"/>
              </a:rPr>
              <a:t>Kept my promises and commitments</a:t>
            </a:r>
          </a:p>
          <a:p>
            <a:pPr marL="742950" lvl="1" indent="-285750">
              <a:buClrTx/>
              <a:buFont typeface="+mj-lt"/>
              <a:buAutoNum type="arabicPeriod"/>
            </a:pPr>
            <a:r>
              <a:rPr lang="en-US" sz="2500" dirty="0">
                <a:latin typeface="Merriweather" panose="00000500000000000000" pitchFamily="2" charset="0"/>
              </a:rPr>
              <a:t>Honesty (brutally)</a:t>
            </a:r>
          </a:p>
          <a:p>
            <a:pPr marL="742950" lvl="1" indent="-285750">
              <a:buClrTx/>
              <a:buFont typeface="+mj-lt"/>
              <a:buAutoNum type="arabicPeriod"/>
            </a:pPr>
            <a:r>
              <a:rPr lang="en-US" sz="2500" dirty="0">
                <a:latin typeface="Merriweather" panose="00000500000000000000" pitchFamily="2" charset="0"/>
              </a:rPr>
              <a:t>Shop visits</a:t>
            </a:r>
          </a:p>
          <a:p>
            <a:pPr marL="742950" lvl="1" indent="-285750">
              <a:buClrTx/>
              <a:buFont typeface="+mj-lt"/>
              <a:buAutoNum type="arabicPeriod"/>
            </a:pPr>
            <a:r>
              <a:rPr lang="en-US" sz="2500" dirty="0">
                <a:latin typeface="Merriweather" panose="00000500000000000000" pitchFamily="2" charset="0"/>
              </a:rPr>
              <a:t>Involvement in department decisions &amp; project reviews</a:t>
            </a:r>
          </a:p>
          <a:p>
            <a:pPr marL="742950" lvl="1" indent="-285750">
              <a:buClrTx/>
              <a:buFont typeface="+mj-lt"/>
              <a:buAutoNum type="arabicPeriod"/>
            </a:pPr>
            <a:r>
              <a:rPr lang="en-US" sz="2500" dirty="0">
                <a:latin typeface="Merriweather" panose="00000500000000000000" pitchFamily="2" charset="0"/>
              </a:rPr>
              <a:t>Staff and budget resources (6 FTEs)</a:t>
            </a:r>
          </a:p>
          <a:p>
            <a:pPr marL="742950" lvl="1" indent="-285750">
              <a:buClrTx/>
              <a:buFont typeface="+mj-lt"/>
              <a:buAutoNum type="arabicPeriod"/>
            </a:pPr>
            <a:r>
              <a:rPr lang="en-US" sz="2500" dirty="0">
                <a:latin typeface="Merriweather" panose="00000500000000000000" pitchFamily="2" charset="0"/>
              </a:rPr>
              <a:t>Transitioned leadership</a:t>
            </a:r>
          </a:p>
          <a:p>
            <a:pPr marL="742950" lvl="1" indent="-285750">
              <a:buClrTx/>
              <a:buFont typeface="+mj-lt"/>
              <a:buAutoNum type="arabicPeriod"/>
            </a:pPr>
            <a:r>
              <a:rPr lang="en-US" sz="2500" dirty="0">
                <a:latin typeface="Merriweather" panose="00000500000000000000" pitchFamily="2" charset="0"/>
              </a:rPr>
              <a:t>Always “open-door” </a:t>
            </a:r>
          </a:p>
          <a:p>
            <a:pPr marL="137160" indent="0">
              <a:buFont typeface="Noto Sans Symbols"/>
              <a:buNone/>
            </a:pPr>
            <a:endParaRPr lang="en-US" dirty="0"/>
          </a:p>
          <a:p>
            <a:endParaRPr lang="en-US" dirty="0"/>
          </a:p>
        </p:txBody>
      </p:sp>
      <p:pic>
        <p:nvPicPr>
          <p:cNvPr id="5" name="Picture 4" descr="https://scontent-lga3-1.xx.fbcdn.net/v/t39.30808-6/284865070_323055333337206_1333887028186874724_n.jpg?_nc_cat=100&amp;ccb=1-7&amp;_nc_sid=8bfeb9&amp;_nc_ohc=xeWXWRBCCXQAX-QKv9u&amp;_nc_ht=scontent-lga3-1.xx&amp;oh=00_AT-aEBelsOmWZIWZp6rJHBds6JzHQ2w-vm30Pz0c2Pdc9A&amp;oe=62D1FD87">
            <a:extLst>
              <a:ext uri="{FF2B5EF4-FFF2-40B4-BE49-F238E27FC236}">
                <a16:creationId xmlns:a16="http://schemas.microsoft.com/office/drawing/2014/main" id="{94D8719D-B9E8-1AA2-1CE9-EFDA5B3463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410" b="13761"/>
          <a:stretch/>
        </p:blipFill>
        <p:spPr bwMode="auto">
          <a:xfrm>
            <a:off x="8299093" y="1287326"/>
            <a:ext cx="2610954" cy="19730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outdoor, sky, truck, road&#10;&#10;Description automatically generated">
            <a:extLst>
              <a:ext uri="{FF2B5EF4-FFF2-40B4-BE49-F238E27FC236}">
                <a16:creationId xmlns:a16="http://schemas.microsoft.com/office/drawing/2014/main" id="{8240B4C1-3678-B330-58C9-5348C56CE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9276" y="3481050"/>
            <a:ext cx="3002444" cy="2089624"/>
          </a:xfrm>
          <a:prstGeom prst="rect">
            <a:avLst/>
          </a:prstGeom>
        </p:spPr>
      </p:pic>
      <p:pic>
        <p:nvPicPr>
          <p:cNvPr id="7" name="Picture 6" descr="A group of men in safety vests and helmets posing for a photo&#10;&#10;Description automatically generated">
            <a:extLst>
              <a:ext uri="{FF2B5EF4-FFF2-40B4-BE49-F238E27FC236}">
                <a16:creationId xmlns:a16="http://schemas.microsoft.com/office/drawing/2014/main" id="{B81ED663-1B86-522A-A062-8ADBFD26B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448" y="1597673"/>
            <a:ext cx="2786164" cy="2089624"/>
          </a:xfrm>
          <a:prstGeom prst="rect">
            <a:avLst/>
          </a:prstGeom>
          <a:ln>
            <a:noFill/>
          </a:ln>
          <a:effectLst>
            <a:outerShdw blurRad="292100" dist="139700" dir="2700000" algn="tl" rotWithShape="0">
              <a:srgbClr val="333333">
                <a:alpha val="65000"/>
              </a:srgbClr>
            </a:outerShdw>
          </a:effectLst>
        </p:spPr>
      </p:pic>
      <p:sp>
        <p:nvSpPr>
          <p:cNvPr id="8" name="Text Placeholder 3">
            <a:extLst>
              <a:ext uri="{FF2B5EF4-FFF2-40B4-BE49-F238E27FC236}">
                <a16:creationId xmlns:a16="http://schemas.microsoft.com/office/drawing/2014/main" id="{A3FF0CF3-12DE-9904-8F19-E151F4075812}"/>
              </a:ext>
            </a:extLst>
          </p:cNvPr>
          <p:cNvSpPr txBox="1">
            <a:spLocks/>
          </p:cNvSpPr>
          <p:nvPr/>
        </p:nvSpPr>
        <p:spPr>
          <a:xfrm>
            <a:off x="545013" y="3644823"/>
            <a:ext cx="3693656" cy="2311895"/>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20040" algn="l" rtl="0">
              <a:lnSpc>
                <a:spcPct val="100000"/>
              </a:lnSpc>
              <a:spcBef>
                <a:spcPts val="1000"/>
              </a:spcBef>
              <a:spcAft>
                <a:spcPts val="0"/>
              </a:spcAft>
              <a:buClr>
                <a:schemeClr val="accent1"/>
              </a:buClr>
              <a:buSzPts val="144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137160" indent="0">
              <a:buFont typeface="Noto Sans Symbols"/>
              <a:buNone/>
            </a:pPr>
            <a:r>
              <a:rPr lang="en-US" sz="2400" b="1" dirty="0">
                <a:latin typeface="Merriweather" panose="00000500000000000000" pitchFamily="2" charset="0"/>
              </a:rPr>
              <a:t>Proactive Work</a:t>
            </a:r>
          </a:p>
          <a:p>
            <a:pPr marL="742950" lvl="1" indent="-285750">
              <a:buClrTx/>
              <a:buFont typeface="+mj-lt"/>
              <a:buAutoNum type="arabicPeriod"/>
            </a:pPr>
            <a:r>
              <a:rPr lang="en-US" sz="1800" dirty="0">
                <a:latin typeface="Merriweather" panose="00000500000000000000" pitchFamily="2" charset="0"/>
              </a:rPr>
              <a:t>Boundaries by leadership</a:t>
            </a:r>
          </a:p>
          <a:p>
            <a:pPr marL="742950" lvl="1" indent="-285750">
              <a:buClrTx/>
              <a:buFont typeface="+mj-lt"/>
              <a:buAutoNum type="arabicPeriod"/>
            </a:pPr>
            <a:r>
              <a:rPr lang="en-US" sz="1800" dirty="0">
                <a:latin typeface="Merriweather" panose="00000500000000000000" pitchFamily="2" charset="0"/>
              </a:rPr>
              <a:t>Working on park properties</a:t>
            </a:r>
          </a:p>
          <a:p>
            <a:pPr marL="742950" lvl="1" indent="-285750">
              <a:buClrTx/>
              <a:buFont typeface="+mj-lt"/>
              <a:buAutoNum type="arabicPeriod"/>
            </a:pPr>
            <a:r>
              <a:rPr lang="en-US" sz="1800" dirty="0">
                <a:latin typeface="Merriweather" panose="00000500000000000000" pitchFamily="2" charset="0"/>
              </a:rPr>
              <a:t>Prioritizing routine work</a:t>
            </a:r>
          </a:p>
          <a:p>
            <a:pPr marL="742950" lvl="1" indent="-285750">
              <a:buClrTx/>
              <a:buFont typeface="+mj-lt"/>
              <a:buAutoNum type="arabicPeriod"/>
            </a:pPr>
            <a:r>
              <a:rPr lang="en-US" sz="1800" dirty="0">
                <a:latin typeface="Merriweather" panose="00000500000000000000" pitchFamily="2" charset="0"/>
              </a:rPr>
              <a:t>Sense of accomplishments</a:t>
            </a:r>
          </a:p>
          <a:p>
            <a:pPr marL="742950" lvl="1" indent="-285750">
              <a:buClrTx/>
              <a:buFont typeface="+mj-lt"/>
              <a:buAutoNum type="arabicPeriod"/>
            </a:pPr>
            <a:r>
              <a:rPr lang="en-US" sz="1800" dirty="0">
                <a:latin typeface="Merriweather" panose="00000500000000000000" pitchFamily="2" charset="0"/>
              </a:rPr>
              <a:t>Transitioned leadership</a:t>
            </a:r>
          </a:p>
          <a:p>
            <a:pPr marL="742950" lvl="1" indent="-285750">
              <a:buClrTx/>
              <a:buFont typeface="+mj-lt"/>
              <a:buAutoNum type="arabicPeriod"/>
            </a:pPr>
            <a:r>
              <a:rPr lang="en-US" sz="1800" dirty="0">
                <a:latin typeface="Merriweather" panose="00000500000000000000" pitchFamily="2" charset="0"/>
              </a:rPr>
              <a:t>Only necessary work</a:t>
            </a:r>
          </a:p>
          <a:p>
            <a:pPr marL="137160" indent="0">
              <a:buFont typeface="Noto Sans Symbols"/>
              <a:buNone/>
            </a:pPr>
            <a:endParaRPr lang="en-US" dirty="0"/>
          </a:p>
          <a:p>
            <a:endParaRPr lang="en-US" dirty="0"/>
          </a:p>
        </p:txBody>
      </p:sp>
      <p:pic>
        <p:nvPicPr>
          <p:cNvPr id="3" name="Picture 2" descr="A picture containing sky, outdoor, grass&#10;&#10;Description automatically generated">
            <a:extLst>
              <a:ext uri="{FF2B5EF4-FFF2-40B4-BE49-F238E27FC236}">
                <a16:creationId xmlns:a16="http://schemas.microsoft.com/office/drawing/2014/main" id="{791B9974-2650-F334-C8F8-80A3EA2032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448" y="3848025"/>
            <a:ext cx="2868011" cy="2066940"/>
          </a:xfrm>
          <a:prstGeom prst="rect">
            <a:avLst/>
          </a:prstGeom>
        </p:spPr>
      </p:pic>
    </p:spTree>
    <p:extLst>
      <p:ext uri="{BB962C8B-B14F-4D97-AF65-F5344CB8AC3E}">
        <p14:creationId xmlns:p14="http://schemas.microsoft.com/office/powerpoint/2010/main" val="138152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4;p7">
            <a:extLst>
              <a:ext uri="{FF2B5EF4-FFF2-40B4-BE49-F238E27FC236}">
                <a16:creationId xmlns:a16="http://schemas.microsoft.com/office/drawing/2014/main" id="{15767408-E0BA-B4CC-E12C-5F4E710BA1D9}"/>
              </a:ext>
            </a:extLst>
          </p:cNvPr>
          <p:cNvSpPr txBox="1">
            <a:spLocks/>
          </p:cNvSpPr>
          <p:nvPr/>
        </p:nvSpPr>
        <p:spPr>
          <a:xfrm>
            <a:off x="3844067" y="615085"/>
            <a:ext cx="3903663" cy="917880"/>
          </a:xfrm>
          <a:prstGeom prst="rect">
            <a:avLst/>
          </a:prstGeom>
          <a:noFill/>
          <a:ln>
            <a:noFill/>
          </a:ln>
        </p:spPr>
        <p:txBody>
          <a:bodyPr spcFirstLastPara="1" vert="horz" wrap="square" lIns="91425" tIns="45700" rIns="91425" bIns="45700" rtlCol="0" anchor="t" anchorCtr="0">
            <a:normAutofit/>
          </a:bodyPr>
          <a:lstStyle>
            <a:lvl1pPr algn="l" defTabSz="914400" rtl="0" eaLnBrk="1" latinLnBrk="0" hangingPunct="1">
              <a:lnSpc>
                <a:spcPct val="90000"/>
              </a:lnSpc>
              <a:spcBef>
                <a:spcPct val="0"/>
              </a:spcBef>
              <a:buNone/>
              <a:defRPr sz="4400" b="1" kern="1200">
                <a:solidFill>
                  <a:srgbClr val="B3AEAE"/>
                </a:solidFill>
                <a:latin typeface="Arial" panose="020B0604020202020204" pitchFamily="34" charset="0"/>
                <a:ea typeface="+mj-ea"/>
                <a:cs typeface="Arial" panose="020B0604020202020204" pitchFamily="34" charset="0"/>
              </a:defRPr>
            </a:lvl1pPr>
          </a:lstStyle>
          <a:p>
            <a:pPr>
              <a:spcBef>
                <a:spcPts val="0"/>
              </a:spcBef>
              <a:buClr>
                <a:schemeClr val="accent1"/>
              </a:buClr>
              <a:buSzPts val="4800"/>
              <a:buFont typeface="Trebuchet MS"/>
              <a:buNone/>
            </a:pPr>
            <a:r>
              <a:rPr lang="en-US" sz="4800" dirty="0">
                <a:solidFill>
                  <a:srgbClr val="0070C0"/>
                </a:solidFill>
                <a:latin typeface="Merriweather" panose="00000500000000000000" pitchFamily="2" charset="0"/>
              </a:rPr>
              <a:t>The Keys</a:t>
            </a:r>
            <a:endParaRPr lang="en-US" dirty="0">
              <a:solidFill>
                <a:srgbClr val="0070C0"/>
              </a:solidFill>
              <a:latin typeface="Merriweather" panose="00000500000000000000" pitchFamily="2" charset="0"/>
            </a:endParaRPr>
          </a:p>
        </p:txBody>
      </p:sp>
      <p:sp>
        <p:nvSpPr>
          <p:cNvPr id="3" name="TextBox 2">
            <a:extLst>
              <a:ext uri="{FF2B5EF4-FFF2-40B4-BE49-F238E27FC236}">
                <a16:creationId xmlns:a16="http://schemas.microsoft.com/office/drawing/2014/main" id="{F734B7E0-45D0-CF4B-D865-520FF8DB7FDC}"/>
              </a:ext>
            </a:extLst>
          </p:cNvPr>
          <p:cNvSpPr txBox="1"/>
          <p:nvPr/>
        </p:nvSpPr>
        <p:spPr>
          <a:xfrm>
            <a:off x="558513" y="1532965"/>
            <a:ext cx="2338885" cy="3693319"/>
          </a:xfrm>
          <a:prstGeom prst="rect">
            <a:avLst/>
          </a:prstGeom>
          <a:noFill/>
        </p:spPr>
        <p:txBody>
          <a:bodyPr wrap="square" rtlCol="0">
            <a:spAutoFit/>
          </a:bodyPr>
          <a:lstStyle/>
          <a:p>
            <a:r>
              <a:rPr lang="en-US" b="0" i="0" dirty="0">
                <a:solidFill>
                  <a:srgbClr val="7EAB06"/>
                </a:solidFill>
                <a:effectLst/>
                <a:latin typeface="Merriweather" panose="00000500000000000000" pitchFamily="2" charset="0"/>
              </a:rPr>
              <a:t>“If your product is bringing a bigger cultural change, it will take time but when that period of resistance is over, you will be able to reach the heights you’ve never even thought existed as Amazon did.”</a:t>
            </a:r>
            <a:br>
              <a:rPr lang="en-US" dirty="0">
                <a:solidFill>
                  <a:srgbClr val="7EAB06"/>
                </a:solidFill>
                <a:latin typeface="Merriweather" panose="00000500000000000000" pitchFamily="2" charset="0"/>
              </a:rPr>
            </a:br>
            <a:r>
              <a:rPr lang="en-US" b="0" i="0" dirty="0">
                <a:solidFill>
                  <a:srgbClr val="7EAB06"/>
                </a:solidFill>
                <a:effectLst/>
                <a:latin typeface="Merriweather" panose="00000500000000000000" pitchFamily="2" charset="0"/>
              </a:rPr>
              <a:t>― </a:t>
            </a:r>
            <a:r>
              <a:rPr lang="en-US" b="1" i="0" dirty="0">
                <a:solidFill>
                  <a:srgbClr val="7EAB06"/>
                </a:solidFill>
                <a:effectLst/>
                <a:latin typeface="Merriweather" panose="00000500000000000000" pitchFamily="2" charset="0"/>
              </a:rPr>
              <a:t>Pooja Agnihotri</a:t>
            </a:r>
            <a:endParaRPr lang="en-US" dirty="0">
              <a:solidFill>
                <a:srgbClr val="7EAB06"/>
              </a:solidFill>
              <a:latin typeface="Merriweather" panose="00000500000000000000" pitchFamily="2" charset="0"/>
            </a:endParaRPr>
          </a:p>
        </p:txBody>
      </p:sp>
      <p:sp>
        <p:nvSpPr>
          <p:cNvPr id="4" name="Google Shape;247;p7">
            <a:extLst>
              <a:ext uri="{FF2B5EF4-FFF2-40B4-BE49-F238E27FC236}">
                <a16:creationId xmlns:a16="http://schemas.microsoft.com/office/drawing/2014/main" id="{4AA5CC16-D3F8-21F8-1ED9-2B7538E12FDF}"/>
              </a:ext>
            </a:extLst>
          </p:cNvPr>
          <p:cNvSpPr/>
          <p:nvPr/>
        </p:nvSpPr>
        <p:spPr>
          <a:xfrm>
            <a:off x="4552263" y="2625025"/>
            <a:ext cx="2338885" cy="896397"/>
          </a:xfrm>
          <a:custGeom>
            <a:avLst/>
            <a:gdLst/>
            <a:ahLst/>
            <a:cxnLst/>
            <a:rect l="l" t="t" r="r" b="b"/>
            <a:pathLst>
              <a:path w="1571484" h="864316" extrusionOk="0">
                <a:moveTo>
                  <a:pt x="0" y="0"/>
                </a:moveTo>
                <a:lnTo>
                  <a:pt x="1571484" y="0"/>
                </a:lnTo>
                <a:lnTo>
                  <a:pt x="1571484" y="864316"/>
                </a:lnTo>
                <a:lnTo>
                  <a:pt x="0" y="864316"/>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Trebuchet MS"/>
              <a:buNone/>
            </a:pPr>
            <a:r>
              <a:rPr lang="en-US" sz="1800" cap="none" dirty="0">
                <a:solidFill>
                  <a:schemeClr val="dk1"/>
                </a:solidFill>
                <a:latin typeface="Merriweather" panose="00000500000000000000" pitchFamily="2" charset="0"/>
                <a:ea typeface="Trebuchet MS"/>
                <a:cs typeface="Trebuchet MS"/>
                <a:sym typeface="Trebuchet MS"/>
              </a:rPr>
              <a:t>Aligning Purpose</a:t>
            </a:r>
            <a:endParaRPr sz="1800" dirty="0">
              <a:solidFill>
                <a:schemeClr val="dk1"/>
              </a:solidFill>
              <a:latin typeface="Merriweather" panose="00000500000000000000" pitchFamily="2" charset="0"/>
              <a:ea typeface="Trebuchet MS"/>
              <a:cs typeface="Trebuchet MS"/>
              <a:sym typeface="Trebuchet MS"/>
            </a:endParaRPr>
          </a:p>
        </p:txBody>
      </p:sp>
      <p:sp>
        <p:nvSpPr>
          <p:cNvPr id="5" name="Google Shape;249;p7">
            <a:extLst>
              <a:ext uri="{FF2B5EF4-FFF2-40B4-BE49-F238E27FC236}">
                <a16:creationId xmlns:a16="http://schemas.microsoft.com/office/drawing/2014/main" id="{9E5EE9C9-E637-A552-4172-1363B3048898}"/>
              </a:ext>
            </a:extLst>
          </p:cNvPr>
          <p:cNvSpPr/>
          <p:nvPr/>
        </p:nvSpPr>
        <p:spPr>
          <a:xfrm>
            <a:off x="7185900" y="2644410"/>
            <a:ext cx="2338885" cy="896397"/>
          </a:xfrm>
          <a:custGeom>
            <a:avLst/>
            <a:gdLst/>
            <a:ahLst/>
            <a:cxnLst/>
            <a:rect l="l" t="t" r="r" b="b"/>
            <a:pathLst>
              <a:path w="1571484" h="864316" extrusionOk="0">
                <a:moveTo>
                  <a:pt x="0" y="0"/>
                </a:moveTo>
                <a:lnTo>
                  <a:pt x="1571484" y="0"/>
                </a:lnTo>
                <a:lnTo>
                  <a:pt x="1571484" y="864316"/>
                </a:lnTo>
                <a:lnTo>
                  <a:pt x="0" y="864316"/>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Trebuchet MS"/>
              <a:buNone/>
            </a:pPr>
            <a:r>
              <a:rPr lang="en-US" sz="1800" dirty="0">
                <a:solidFill>
                  <a:schemeClr val="dk1"/>
                </a:solidFill>
                <a:latin typeface="Merriweather" panose="00000500000000000000" pitchFamily="2" charset="0"/>
                <a:sym typeface="Trebuchet MS"/>
              </a:rPr>
              <a:t>Vision</a:t>
            </a:r>
            <a:endParaRPr sz="1800" dirty="0">
              <a:latin typeface="Merriweather" panose="00000500000000000000" pitchFamily="2" charset="0"/>
            </a:endParaRPr>
          </a:p>
          <a:p>
            <a:pPr marL="0" marR="0" lvl="0" indent="0" algn="ctr" rtl="0">
              <a:lnSpc>
                <a:spcPct val="100000"/>
              </a:lnSpc>
              <a:spcBef>
                <a:spcPts val="560"/>
              </a:spcBef>
              <a:spcAft>
                <a:spcPts val="0"/>
              </a:spcAft>
              <a:buClr>
                <a:schemeClr val="dk1"/>
              </a:buClr>
              <a:buSzPts val="1600"/>
              <a:buFont typeface="Trebuchet MS"/>
              <a:buNone/>
            </a:pPr>
            <a:endParaRPr sz="1600" dirty="0">
              <a:solidFill>
                <a:schemeClr val="dk1"/>
              </a:solidFill>
              <a:latin typeface="Trebuchet MS"/>
              <a:ea typeface="Trebuchet MS"/>
              <a:cs typeface="Trebuchet MS"/>
              <a:sym typeface="Trebuchet MS"/>
            </a:endParaRPr>
          </a:p>
        </p:txBody>
      </p:sp>
      <p:sp>
        <p:nvSpPr>
          <p:cNvPr id="6" name="Google Shape;255;p7">
            <a:extLst>
              <a:ext uri="{FF2B5EF4-FFF2-40B4-BE49-F238E27FC236}">
                <a16:creationId xmlns:a16="http://schemas.microsoft.com/office/drawing/2014/main" id="{4163BE1A-9C7C-8DF0-771F-1C98206CCA47}"/>
              </a:ext>
            </a:extLst>
          </p:cNvPr>
          <p:cNvSpPr/>
          <p:nvPr/>
        </p:nvSpPr>
        <p:spPr>
          <a:xfrm>
            <a:off x="4552263" y="4574636"/>
            <a:ext cx="2338885" cy="896397"/>
          </a:xfrm>
          <a:custGeom>
            <a:avLst/>
            <a:gdLst/>
            <a:ahLst/>
            <a:cxnLst/>
            <a:rect l="l" t="t" r="r" b="b"/>
            <a:pathLst>
              <a:path w="1571484" h="864316" extrusionOk="0">
                <a:moveTo>
                  <a:pt x="0" y="0"/>
                </a:moveTo>
                <a:lnTo>
                  <a:pt x="1571484" y="0"/>
                </a:lnTo>
                <a:lnTo>
                  <a:pt x="1571484" y="864316"/>
                </a:lnTo>
                <a:lnTo>
                  <a:pt x="0" y="864316"/>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Trebuchet MS"/>
              <a:buNone/>
            </a:pPr>
            <a:r>
              <a:rPr lang="en-US" sz="1800" cap="none" dirty="0">
                <a:solidFill>
                  <a:schemeClr val="dk1"/>
                </a:solidFill>
                <a:latin typeface="Merriweather" panose="00000500000000000000" pitchFamily="2" charset="0"/>
                <a:ea typeface="Trebuchet MS"/>
                <a:cs typeface="Trebuchet MS"/>
                <a:sym typeface="Trebuchet MS"/>
              </a:rPr>
              <a:t>Defining a Season</a:t>
            </a:r>
            <a:endParaRPr sz="1800" dirty="0">
              <a:solidFill>
                <a:schemeClr val="dk1"/>
              </a:solidFill>
              <a:latin typeface="Merriweather" panose="00000500000000000000" pitchFamily="2" charset="0"/>
              <a:ea typeface="Trebuchet MS"/>
              <a:cs typeface="Trebuchet MS"/>
              <a:sym typeface="Trebuchet MS"/>
            </a:endParaRPr>
          </a:p>
        </p:txBody>
      </p:sp>
      <p:pic>
        <p:nvPicPr>
          <p:cNvPr id="8" name="Google Shape;261;p7" descr="Employee badge with solid fill">
            <a:extLst>
              <a:ext uri="{FF2B5EF4-FFF2-40B4-BE49-F238E27FC236}">
                <a16:creationId xmlns:a16="http://schemas.microsoft.com/office/drawing/2014/main" id="{8602F4E9-C566-FAAA-B787-2B3AB1795020}"/>
              </a:ext>
            </a:extLst>
          </p:cNvPr>
          <p:cNvPicPr preferRelativeResize="0"/>
          <p:nvPr/>
        </p:nvPicPr>
        <p:blipFill>
          <a:blip r:embed="rId2">
            <a:extLst>
              <a:ext uri="{96DAC541-7B7A-43D3-8B79-37D633B846F1}">
                <asvg:svgBlip xmlns:asvg="http://schemas.microsoft.com/office/drawing/2016/SVG/main" r:embed="rId3"/>
              </a:ext>
            </a:extLst>
          </a:blip>
          <a:srcRect/>
          <a:stretch/>
        </p:blipFill>
        <p:spPr>
          <a:xfrm>
            <a:off x="5267991" y="1816401"/>
            <a:ext cx="828009" cy="828009"/>
          </a:xfrm>
          <a:prstGeom prst="rect">
            <a:avLst/>
          </a:prstGeom>
          <a:noFill/>
          <a:ln>
            <a:noFill/>
          </a:ln>
        </p:spPr>
      </p:pic>
      <p:pic>
        <p:nvPicPr>
          <p:cNvPr id="9" name="Graphic 8" descr="Eye outline">
            <a:extLst>
              <a:ext uri="{FF2B5EF4-FFF2-40B4-BE49-F238E27FC236}">
                <a16:creationId xmlns:a16="http://schemas.microsoft.com/office/drawing/2014/main" id="{651F542A-AF25-7BC2-3F49-7901756470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0690" y="1816401"/>
            <a:ext cx="914400" cy="914400"/>
          </a:xfrm>
          <a:prstGeom prst="rect">
            <a:avLst/>
          </a:prstGeom>
        </p:spPr>
      </p:pic>
      <p:pic>
        <p:nvPicPr>
          <p:cNvPr id="10" name="Graphic 9" descr="Person with idea outline">
            <a:extLst>
              <a:ext uri="{FF2B5EF4-FFF2-40B4-BE49-F238E27FC236}">
                <a16:creationId xmlns:a16="http://schemas.microsoft.com/office/drawing/2014/main" id="{B61A0CD4-AAC1-A98A-5B05-239B3630FC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67991" y="3540807"/>
            <a:ext cx="914400" cy="914400"/>
          </a:xfrm>
          <a:prstGeom prst="rect">
            <a:avLst/>
          </a:prstGeom>
        </p:spPr>
      </p:pic>
      <p:pic>
        <p:nvPicPr>
          <p:cNvPr id="11" name="Google Shape;262;p7" descr="Ribbon with solid fill">
            <a:extLst>
              <a:ext uri="{FF2B5EF4-FFF2-40B4-BE49-F238E27FC236}">
                <a16:creationId xmlns:a16="http://schemas.microsoft.com/office/drawing/2014/main" id="{1B4F7008-9B48-3670-5A25-B7A426F5E593}"/>
              </a:ext>
            </a:extLst>
          </p:cNvPr>
          <p:cNvPicPr preferRelativeResize="0"/>
          <p:nvPr/>
        </p:nvPicPr>
        <p:blipFill rotWithShape="1">
          <a:blip r:embed="rId8">
            <a:alphaModFix/>
            <a:duotone>
              <a:prstClr val="black"/>
              <a:srgbClr val="005B94">
                <a:tint val="45000"/>
                <a:satMod val="400000"/>
              </a:srgbClr>
            </a:duotone>
            <a:extLst>
              <a:ext uri="{BEBA8EAE-BF5A-486C-A8C5-ECC9F3942E4B}">
                <a14:imgProps xmlns:a14="http://schemas.microsoft.com/office/drawing/2010/main">
                  <a14:imgLayer r:embed="rId9">
                    <a14:imgEffect>
                      <a14:saturation sat="400000"/>
                    </a14:imgEffect>
                  </a14:imgLayer>
                </a14:imgProps>
              </a:ext>
            </a:extLst>
          </a:blip>
          <a:srcRect/>
          <a:stretch/>
        </p:blipFill>
        <p:spPr>
          <a:xfrm>
            <a:off x="8004116" y="3572218"/>
            <a:ext cx="702451" cy="610029"/>
          </a:xfrm>
          <a:prstGeom prst="rect">
            <a:avLst/>
          </a:prstGeom>
          <a:noFill/>
          <a:ln>
            <a:noFill/>
          </a:ln>
        </p:spPr>
      </p:pic>
      <p:sp>
        <p:nvSpPr>
          <p:cNvPr id="13" name="TextBox 12">
            <a:extLst>
              <a:ext uri="{FF2B5EF4-FFF2-40B4-BE49-F238E27FC236}">
                <a16:creationId xmlns:a16="http://schemas.microsoft.com/office/drawing/2014/main" id="{E430DC38-4E1F-BB38-2DBE-3706FDA5D9E0}"/>
              </a:ext>
            </a:extLst>
          </p:cNvPr>
          <p:cNvSpPr txBox="1"/>
          <p:nvPr/>
        </p:nvSpPr>
        <p:spPr>
          <a:xfrm>
            <a:off x="7451402" y="4574636"/>
            <a:ext cx="2189222" cy="369332"/>
          </a:xfrm>
          <a:prstGeom prst="rect">
            <a:avLst/>
          </a:prstGeom>
          <a:noFill/>
        </p:spPr>
        <p:txBody>
          <a:bodyPr wrap="square">
            <a:spAutoFit/>
          </a:bodyPr>
          <a:lstStyle/>
          <a:p>
            <a:pPr marL="0" marR="0" lvl="0" indent="0" algn="ctr" rtl="0">
              <a:lnSpc>
                <a:spcPct val="100000"/>
              </a:lnSpc>
              <a:spcBef>
                <a:spcPts val="0"/>
              </a:spcBef>
              <a:spcAft>
                <a:spcPts val="0"/>
              </a:spcAft>
              <a:buClr>
                <a:schemeClr val="dk1"/>
              </a:buClr>
              <a:buSzPts val="1400"/>
              <a:buFont typeface="Trebuchet MS"/>
              <a:buNone/>
            </a:pPr>
            <a:r>
              <a:rPr lang="en-US" sz="1800" cap="none" dirty="0">
                <a:solidFill>
                  <a:schemeClr val="dk1"/>
                </a:solidFill>
                <a:latin typeface="Merriweather" panose="00000500000000000000" pitchFamily="2" charset="0"/>
                <a:ea typeface="Trebuchet MS"/>
                <a:cs typeface="Trebuchet MS"/>
                <a:sym typeface="Trebuchet MS"/>
              </a:rPr>
              <a:t>Define Winning</a:t>
            </a:r>
            <a:endParaRPr lang="en-US" sz="1800" dirty="0">
              <a:latin typeface="Merriweather" panose="00000500000000000000" pitchFamily="2" charset="0"/>
            </a:endParaRPr>
          </a:p>
        </p:txBody>
      </p:sp>
    </p:spTree>
    <p:extLst>
      <p:ext uri="{BB962C8B-B14F-4D97-AF65-F5344CB8AC3E}">
        <p14:creationId xmlns:p14="http://schemas.microsoft.com/office/powerpoint/2010/main" val="189367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90;p9">
            <a:extLst>
              <a:ext uri="{FF2B5EF4-FFF2-40B4-BE49-F238E27FC236}">
                <a16:creationId xmlns:a16="http://schemas.microsoft.com/office/drawing/2014/main" id="{CCAB7BCE-DD73-023B-2140-00CE912DB082}"/>
              </a:ext>
            </a:extLst>
          </p:cNvPr>
          <p:cNvSpPr txBox="1">
            <a:spLocks/>
          </p:cNvSpPr>
          <p:nvPr/>
        </p:nvSpPr>
        <p:spPr>
          <a:xfrm>
            <a:off x="3320809" y="452912"/>
            <a:ext cx="3903663" cy="2673350"/>
          </a:xfrm>
          <a:prstGeom prst="rect">
            <a:avLst/>
          </a:prstGeom>
          <a:noFill/>
          <a:ln>
            <a:noFill/>
          </a:ln>
        </p:spPr>
        <p:txBody>
          <a:bodyPr spcFirstLastPara="1" vert="horz" wrap="square" lIns="91425" tIns="45700" rIns="91425" bIns="45700" rtlCol="0" anchor="t" anchorCtr="0">
            <a:normAutofit/>
          </a:bodyPr>
          <a:lstStyle>
            <a:lvl1pPr algn="l" defTabSz="914400" rtl="0" eaLnBrk="1" latinLnBrk="0" hangingPunct="1">
              <a:lnSpc>
                <a:spcPct val="90000"/>
              </a:lnSpc>
              <a:spcBef>
                <a:spcPct val="0"/>
              </a:spcBef>
              <a:buNone/>
              <a:defRPr sz="4400" b="1" kern="1200">
                <a:solidFill>
                  <a:srgbClr val="B3AEAE"/>
                </a:solidFill>
                <a:latin typeface="Arial" panose="020B0604020202020204" pitchFamily="34" charset="0"/>
                <a:ea typeface="+mj-ea"/>
                <a:cs typeface="Arial" panose="020B0604020202020204" pitchFamily="34" charset="0"/>
              </a:defRPr>
            </a:lvl1pPr>
          </a:lstStyle>
          <a:p>
            <a:pPr>
              <a:spcBef>
                <a:spcPts val="0"/>
              </a:spcBef>
              <a:buClr>
                <a:schemeClr val="accent1"/>
              </a:buClr>
              <a:buSzPts val="4800"/>
              <a:buFont typeface="Trebuchet MS"/>
              <a:buNone/>
            </a:pPr>
            <a:r>
              <a:rPr lang="en-US" sz="4800" dirty="0">
                <a:solidFill>
                  <a:srgbClr val="0070C0"/>
                </a:solidFill>
                <a:latin typeface="Merriweather" panose="00000500000000000000" pitchFamily="2" charset="0"/>
              </a:rPr>
              <a:t>The Keys</a:t>
            </a:r>
            <a:endParaRPr lang="en-US" dirty="0">
              <a:solidFill>
                <a:srgbClr val="0070C0"/>
              </a:solidFill>
              <a:latin typeface="Merriweather" panose="00000500000000000000" pitchFamily="2" charset="0"/>
            </a:endParaRPr>
          </a:p>
        </p:txBody>
      </p:sp>
      <p:sp>
        <p:nvSpPr>
          <p:cNvPr id="4" name="Google Shape;293;p9">
            <a:extLst>
              <a:ext uri="{FF2B5EF4-FFF2-40B4-BE49-F238E27FC236}">
                <a16:creationId xmlns:a16="http://schemas.microsoft.com/office/drawing/2014/main" id="{06A2F22A-2EEF-D802-3438-A6B455E5451A}"/>
              </a:ext>
            </a:extLst>
          </p:cNvPr>
          <p:cNvSpPr/>
          <p:nvPr/>
        </p:nvSpPr>
        <p:spPr>
          <a:xfrm>
            <a:off x="5034336" y="2301133"/>
            <a:ext cx="2338885" cy="896397"/>
          </a:xfrm>
          <a:custGeom>
            <a:avLst/>
            <a:gdLst/>
            <a:ahLst/>
            <a:cxnLst/>
            <a:rect l="l" t="t" r="r" b="b"/>
            <a:pathLst>
              <a:path w="1571484" h="864316" extrusionOk="0">
                <a:moveTo>
                  <a:pt x="0" y="0"/>
                </a:moveTo>
                <a:lnTo>
                  <a:pt x="1571484" y="0"/>
                </a:lnTo>
                <a:lnTo>
                  <a:pt x="1571484" y="864316"/>
                </a:lnTo>
                <a:lnTo>
                  <a:pt x="0" y="864316"/>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Trebuchet MS"/>
              <a:buNone/>
            </a:pPr>
            <a:r>
              <a:rPr lang="en-US" sz="1800" cap="none" dirty="0">
                <a:solidFill>
                  <a:schemeClr val="dk1"/>
                </a:solidFill>
                <a:latin typeface="Merriweather" panose="00000500000000000000" pitchFamily="2" charset="0"/>
                <a:ea typeface="Trebuchet MS"/>
                <a:cs typeface="Trebuchet MS"/>
                <a:sym typeface="Trebuchet MS"/>
              </a:rPr>
              <a:t>Clarifying Roles</a:t>
            </a:r>
            <a:endParaRPr sz="1800" dirty="0">
              <a:solidFill>
                <a:schemeClr val="dk1"/>
              </a:solidFill>
              <a:latin typeface="Merriweather" panose="00000500000000000000" pitchFamily="2" charset="0"/>
              <a:ea typeface="Trebuchet MS"/>
              <a:cs typeface="Trebuchet MS"/>
              <a:sym typeface="Trebuchet MS"/>
            </a:endParaRPr>
          </a:p>
        </p:txBody>
      </p:sp>
      <p:sp>
        <p:nvSpPr>
          <p:cNvPr id="5" name="Google Shape;295;p9">
            <a:extLst>
              <a:ext uri="{FF2B5EF4-FFF2-40B4-BE49-F238E27FC236}">
                <a16:creationId xmlns:a16="http://schemas.microsoft.com/office/drawing/2014/main" id="{151BEFC3-68FE-B121-3A4E-1346F13F8FDC}"/>
              </a:ext>
            </a:extLst>
          </p:cNvPr>
          <p:cNvSpPr/>
          <p:nvPr/>
        </p:nvSpPr>
        <p:spPr>
          <a:xfrm>
            <a:off x="7716843" y="2301132"/>
            <a:ext cx="2338885" cy="896397"/>
          </a:xfrm>
          <a:custGeom>
            <a:avLst/>
            <a:gdLst/>
            <a:ahLst/>
            <a:cxnLst/>
            <a:rect l="l" t="t" r="r" b="b"/>
            <a:pathLst>
              <a:path w="1571484" h="864316" extrusionOk="0">
                <a:moveTo>
                  <a:pt x="0" y="0"/>
                </a:moveTo>
                <a:lnTo>
                  <a:pt x="1571484" y="0"/>
                </a:lnTo>
                <a:lnTo>
                  <a:pt x="1571484" y="864316"/>
                </a:lnTo>
                <a:lnTo>
                  <a:pt x="0" y="864316"/>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Trebuchet MS"/>
              <a:buNone/>
            </a:pPr>
            <a:r>
              <a:rPr lang="en-US" sz="1800" cap="none" dirty="0">
                <a:solidFill>
                  <a:schemeClr val="dk1"/>
                </a:solidFill>
                <a:latin typeface="Merriweather" panose="00000500000000000000" pitchFamily="2" charset="0"/>
                <a:ea typeface="Trebuchet MS"/>
                <a:cs typeface="Trebuchet MS"/>
                <a:sym typeface="Trebuchet MS"/>
              </a:rPr>
              <a:t>Debrief Constantly</a:t>
            </a:r>
            <a:endParaRPr sz="1800" dirty="0">
              <a:latin typeface="Merriweather" panose="00000500000000000000" pitchFamily="2" charset="0"/>
            </a:endParaRPr>
          </a:p>
          <a:p>
            <a:pPr marL="0" marR="0" lvl="0" indent="0" algn="ctr" rtl="0">
              <a:lnSpc>
                <a:spcPct val="100000"/>
              </a:lnSpc>
              <a:spcBef>
                <a:spcPts val="560"/>
              </a:spcBef>
              <a:spcAft>
                <a:spcPts val="0"/>
              </a:spcAft>
              <a:buClr>
                <a:schemeClr val="dk1"/>
              </a:buClr>
              <a:buSzPts val="1600"/>
              <a:buFont typeface="Trebuchet MS"/>
              <a:buNone/>
            </a:pPr>
            <a:endParaRPr sz="1600" dirty="0">
              <a:solidFill>
                <a:schemeClr val="dk1"/>
              </a:solidFill>
              <a:latin typeface="Trebuchet MS"/>
              <a:ea typeface="Trebuchet MS"/>
              <a:cs typeface="Trebuchet MS"/>
              <a:sym typeface="Trebuchet MS"/>
            </a:endParaRPr>
          </a:p>
        </p:txBody>
      </p:sp>
      <p:sp>
        <p:nvSpPr>
          <p:cNvPr id="6" name="Google Shape;301;p9">
            <a:extLst>
              <a:ext uri="{FF2B5EF4-FFF2-40B4-BE49-F238E27FC236}">
                <a16:creationId xmlns:a16="http://schemas.microsoft.com/office/drawing/2014/main" id="{72A46287-7DD6-F44C-C6E3-E153C2B274EB}"/>
              </a:ext>
            </a:extLst>
          </p:cNvPr>
          <p:cNvSpPr/>
          <p:nvPr/>
        </p:nvSpPr>
        <p:spPr>
          <a:xfrm>
            <a:off x="5819614" y="4475515"/>
            <a:ext cx="2338885" cy="896397"/>
          </a:xfrm>
          <a:custGeom>
            <a:avLst/>
            <a:gdLst/>
            <a:ahLst/>
            <a:cxnLst/>
            <a:rect l="l" t="t" r="r" b="b"/>
            <a:pathLst>
              <a:path w="1571484" h="864316" extrusionOk="0">
                <a:moveTo>
                  <a:pt x="0" y="0"/>
                </a:moveTo>
                <a:lnTo>
                  <a:pt x="1571484" y="0"/>
                </a:lnTo>
                <a:lnTo>
                  <a:pt x="1571484" y="864316"/>
                </a:lnTo>
                <a:lnTo>
                  <a:pt x="0" y="864316"/>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Trebuchet MS"/>
              <a:buNone/>
            </a:pPr>
            <a:r>
              <a:rPr lang="en-US" sz="1800" cap="none" dirty="0">
                <a:solidFill>
                  <a:schemeClr val="dk1"/>
                </a:solidFill>
                <a:latin typeface="Merriweather" panose="00000500000000000000" pitchFamily="2" charset="0"/>
                <a:ea typeface="Trebuchet MS"/>
                <a:cs typeface="Trebuchet MS"/>
                <a:sym typeface="Trebuchet MS"/>
              </a:rPr>
              <a:t>Understanding the Flow of Performance</a:t>
            </a:r>
            <a:endParaRPr sz="1800" dirty="0">
              <a:solidFill>
                <a:schemeClr val="dk1"/>
              </a:solidFill>
              <a:latin typeface="Merriweather" panose="00000500000000000000" pitchFamily="2" charset="0"/>
              <a:ea typeface="Trebuchet MS"/>
              <a:cs typeface="Trebuchet MS"/>
              <a:sym typeface="Trebuchet MS"/>
            </a:endParaRPr>
          </a:p>
        </p:txBody>
      </p:sp>
      <p:sp>
        <p:nvSpPr>
          <p:cNvPr id="8" name="Google Shape;305;p9">
            <a:extLst>
              <a:ext uri="{FF2B5EF4-FFF2-40B4-BE49-F238E27FC236}">
                <a16:creationId xmlns:a16="http://schemas.microsoft.com/office/drawing/2014/main" id="{82650D5A-41D1-F22C-404F-11644E48B160}"/>
              </a:ext>
            </a:extLst>
          </p:cNvPr>
          <p:cNvSpPr/>
          <p:nvPr/>
        </p:nvSpPr>
        <p:spPr>
          <a:xfrm>
            <a:off x="8886286" y="4693946"/>
            <a:ext cx="2338885" cy="896397"/>
          </a:xfrm>
          <a:custGeom>
            <a:avLst/>
            <a:gdLst/>
            <a:ahLst/>
            <a:cxnLst/>
            <a:rect l="l" t="t" r="r" b="b"/>
            <a:pathLst>
              <a:path w="1571484" h="864316" extrusionOk="0">
                <a:moveTo>
                  <a:pt x="0" y="0"/>
                </a:moveTo>
                <a:lnTo>
                  <a:pt x="1571484" y="0"/>
                </a:lnTo>
                <a:lnTo>
                  <a:pt x="1571484" y="864316"/>
                </a:lnTo>
                <a:lnTo>
                  <a:pt x="0" y="864316"/>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Trebuchet MS"/>
              <a:buNone/>
            </a:pPr>
            <a:r>
              <a:rPr lang="en-US" sz="1800" cap="none" dirty="0">
                <a:solidFill>
                  <a:schemeClr val="dk1"/>
                </a:solidFill>
                <a:latin typeface="Merriweather" panose="00000500000000000000" pitchFamily="2" charset="0"/>
                <a:ea typeface="Trebuchet MS"/>
                <a:cs typeface="Trebuchet MS"/>
                <a:sym typeface="Trebuchet MS"/>
              </a:rPr>
              <a:t>Planning for the Future</a:t>
            </a:r>
            <a:endParaRPr sz="1800" dirty="0">
              <a:solidFill>
                <a:schemeClr val="dk1"/>
              </a:solidFill>
              <a:latin typeface="Merriweather" panose="00000500000000000000" pitchFamily="2" charset="0"/>
              <a:ea typeface="Trebuchet MS"/>
              <a:cs typeface="Trebuchet MS"/>
              <a:sym typeface="Trebuchet MS"/>
            </a:endParaRPr>
          </a:p>
        </p:txBody>
      </p:sp>
      <p:pic>
        <p:nvPicPr>
          <p:cNvPr id="9" name="Graphic 8" descr="Building Brick Wall outline">
            <a:extLst>
              <a:ext uri="{FF2B5EF4-FFF2-40B4-BE49-F238E27FC236}">
                <a16:creationId xmlns:a16="http://schemas.microsoft.com/office/drawing/2014/main" id="{A3205654-E04D-D7D8-8E3A-102B4D5E45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29085" y="1267657"/>
            <a:ext cx="914400" cy="914400"/>
          </a:xfrm>
          <a:prstGeom prst="rect">
            <a:avLst/>
          </a:prstGeom>
        </p:spPr>
      </p:pic>
      <p:pic>
        <p:nvPicPr>
          <p:cNvPr id="10" name="Graphic 9" descr="Remote learning language with solid fill">
            <a:extLst>
              <a:ext uri="{FF2B5EF4-FFF2-40B4-BE49-F238E27FC236}">
                <a16:creationId xmlns:a16="http://schemas.microsoft.com/office/drawing/2014/main" id="{94867761-41D7-F73C-CEFD-DF6DD0708C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5077" y="3484703"/>
            <a:ext cx="753664" cy="753664"/>
          </a:xfrm>
          <a:prstGeom prst="rect">
            <a:avLst/>
          </a:prstGeom>
        </p:spPr>
      </p:pic>
      <p:sp>
        <p:nvSpPr>
          <p:cNvPr id="11" name="TextBox 10">
            <a:extLst>
              <a:ext uri="{FF2B5EF4-FFF2-40B4-BE49-F238E27FC236}">
                <a16:creationId xmlns:a16="http://schemas.microsoft.com/office/drawing/2014/main" id="{197D7D40-227B-E2BF-B02F-8996CF9FCEB6}"/>
              </a:ext>
            </a:extLst>
          </p:cNvPr>
          <p:cNvSpPr txBox="1"/>
          <p:nvPr/>
        </p:nvSpPr>
        <p:spPr>
          <a:xfrm>
            <a:off x="1358288" y="2385622"/>
            <a:ext cx="2492031" cy="2308324"/>
          </a:xfrm>
          <a:prstGeom prst="rect">
            <a:avLst/>
          </a:prstGeom>
          <a:noFill/>
        </p:spPr>
        <p:txBody>
          <a:bodyPr wrap="square" rtlCol="0">
            <a:spAutoFit/>
          </a:bodyPr>
          <a:lstStyle/>
          <a:p>
            <a:r>
              <a:rPr lang="en-US" sz="1800" b="0" i="0" dirty="0">
                <a:effectLst/>
                <a:latin typeface="Merriweather" panose="00000500000000000000" pitchFamily="2" charset="0"/>
              </a:rPr>
              <a:t>“If there is no transformation inside of us, all the structural change in the world will have no impact on our institutions.”</a:t>
            </a:r>
            <a:br>
              <a:rPr lang="en-US" sz="1800" dirty="0"/>
            </a:br>
            <a:r>
              <a:rPr lang="en-US" sz="1800" b="0" i="0" dirty="0">
                <a:effectLst/>
                <a:latin typeface="Merriweather" panose="00000500000000000000" pitchFamily="2" charset="0"/>
              </a:rPr>
              <a:t>― </a:t>
            </a:r>
            <a:r>
              <a:rPr lang="en-US" sz="1800" b="1" i="0" dirty="0">
                <a:effectLst/>
                <a:latin typeface="Lato" panose="020F0502020204030203" pitchFamily="34" charset="0"/>
              </a:rPr>
              <a:t>Peter Block</a:t>
            </a:r>
            <a:endParaRPr lang="en-US" sz="1800" dirty="0"/>
          </a:p>
        </p:txBody>
      </p:sp>
      <p:pic>
        <p:nvPicPr>
          <p:cNvPr id="12" name="Graphic 11" descr="Presentation with org chart outline">
            <a:extLst>
              <a:ext uri="{FF2B5EF4-FFF2-40B4-BE49-F238E27FC236}">
                <a16:creationId xmlns:a16="http://schemas.microsoft.com/office/drawing/2014/main" id="{78B8C1B5-9A17-3C02-00D3-FD0043E67A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800" y="1315465"/>
            <a:ext cx="914400" cy="914400"/>
          </a:xfrm>
          <a:prstGeom prst="rect">
            <a:avLst/>
          </a:prstGeom>
        </p:spPr>
      </p:pic>
      <p:pic>
        <p:nvPicPr>
          <p:cNvPr id="13" name="Graphic 12" descr="Classroom outline">
            <a:extLst>
              <a:ext uri="{FF2B5EF4-FFF2-40B4-BE49-F238E27FC236}">
                <a16:creationId xmlns:a16="http://schemas.microsoft.com/office/drawing/2014/main" id="{F70AE3D4-3FEE-2B67-E9AA-EA9DDABA5E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55629" y="3484703"/>
            <a:ext cx="800198" cy="800198"/>
          </a:xfrm>
          <a:prstGeom prst="rect">
            <a:avLst/>
          </a:prstGeom>
        </p:spPr>
      </p:pic>
    </p:spTree>
    <p:extLst>
      <p:ext uri="{BB962C8B-B14F-4D97-AF65-F5344CB8AC3E}">
        <p14:creationId xmlns:p14="http://schemas.microsoft.com/office/powerpoint/2010/main" val="425142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7727-5E16-17F1-8D0B-4FFF82194A5E}"/>
              </a:ext>
            </a:extLst>
          </p:cNvPr>
          <p:cNvSpPr txBox="1">
            <a:spLocks/>
          </p:cNvSpPr>
          <p:nvPr/>
        </p:nvSpPr>
        <p:spPr>
          <a:xfrm>
            <a:off x="2825278" y="840783"/>
            <a:ext cx="9052957" cy="108373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B3AEAE"/>
                </a:solidFill>
                <a:latin typeface="Arial" panose="020B0604020202020204" pitchFamily="34" charset="0"/>
                <a:ea typeface="+mj-ea"/>
                <a:cs typeface="Arial" panose="020B0604020202020204" pitchFamily="34" charset="0"/>
              </a:defRPr>
            </a:lvl1pPr>
          </a:lstStyle>
          <a:p>
            <a:r>
              <a:rPr lang="en-US" sz="4000" dirty="0">
                <a:solidFill>
                  <a:schemeClr val="accent1"/>
                </a:solidFill>
                <a:latin typeface="Merriweather" panose="00000500000000000000" pitchFamily="2" charset="0"/>
              </a:rPr>
              <a:t>When did I know it was working? </a:t>
            </a:r>
          </a:p>
        </p:txBody>
      </p:sp>
      <p:sp>
        <p:nvSpPr>
          <p:cNvPr id="3" name="Text Placeholder 3">
            <a:extLst>
              <a:ext uri="{FF2B5EF4-FFF2-40B4-BE49-F238E27FC236}">
                <a16:creationId xmlns:a16="http://schemas.microsoft.com/office/drawing/2014/main" id="{36FFBA0D-35AA-8F52-0053-4EC5062E561D}"/>
              </a:ext>
            </a:extLst>
          </p:cNvPr>
          <p:cNvSpPr txBox="1">
            <a:spLocks/>
          </p:cNvSpPr>
          <p:nvPr/>
        </p:nvSpPr>
        <p:spPr>
          <a:xfrm>
            <a:off x="806824" y="2686530"/>
            <a:ext cx="10578352" cy="1331452"/>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20040" algn="l" rtl="0">
              <a:lnSpc>
                <a:spcPct val="100000"/>
              </a:lnSpc>
              <a:spcBef>
                <a:spcPts val="1000"/>
              </a:spcBef>
              <a:spcAft>
                <a:spcPts val="0"/>
              </a:spcAft>
              <a:buClr>
                <a:schemeClr val="accent1"/>
              </a:buClr>
              <a:buSzPts val="144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137160" indent="0" algn="ctr">
              <a:buFont typeface="Noto Sans Symbols"/>
              <a:buNone/>
            </a:pPr>
            <a:r>
              <a:rPr lang="en-US" sz="8600" b="1" i="1" dirty="0">
                <a:solidFill>
                  <a:srgbClr val="85C051"/>
                </a:solidFill>
                <a:latin typeface="Merriweather" panose="00000500000000000000" pitchFamily="2" charset="0"/>
              </a:rPr>
              <a:t>December 20, 2022</a:t>
            </a:r>
          </a:p>
          <a:p>
            <a:pPr algn="ctr"/>
            <a:endParaRPr lang="en-US" dirty="0"/>
          </a:p>
        </p:txBody>
      </p:sp>
    </p:spTree>
    <p:extLst>
      <p:ext uri="{BB962C8B-B14F-4D97-AF65-F5344CB8AC3E}">
        <p14:creationId xmlns:p14="http://schemas.microsoft.com/office/powerpoint/2010/main" val="365090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oogle Shape;382;p14" descr="Text&#10;&#10;Description automatically generated">
            <a:extLst>
              <a:ext uri="{FF2B5EF4-FFF2-40B4-BE49-F238E27FC236}">
                <a16:creationId xmlns:a16="http://schemas.microsoft.com/office/drawing/2014/main" id="{B4BA8057-3CC3-31BE-2B36-B5D03DF71B83}"/>
              </a:ext>
            </a:extLst>
          </p:cNvPr>
          <p:cNvPicPr preferRelativeResize="0"/>
          <p:nvPr/>
        </p:nvPicPr>
        <p:blipFill rotWithShape="1">
          <a:blip r:embed="rId2">
            <a:duotone>
              <a:schemeClr val="accent1">
                <a:shade val="45000"/>
                <a:satMod val="135000"/>
              </a:schemeClr>
              <a:prstClr val="white"/>
            </a:duotone>
          </a:blip>
          <a:srcRect t="8382" b="8706"/>
          <a:stretch/>
        </p:blipFill>
        <p:spPr>
          <a:xfrm>
            <a:off x="3561585" y="426650"/>
            <a:ext cx="5068829" cy="3805986"/>
          </a:xfrm>
          <a:prstGeom prst="rect">
            <a:avLst/>
          </a:prstGeom>
          <a:noFill/>
        </p:spPr>
      </p:pic>
      <p:pic>
        <p:nvPicPr>
          <p:cNvPr id="4" name="Picture 3" descr="A blue and white logo&#10;&#10;Description automatically generated">
            <a:extLst>
              <a:ext uri="{FF2B5EF4-FFF2-40B4-BE49-F238E27FC236}">
                <a16:creationId xmlns:a16="http://schemas.microsoft.com/office/drawing/2014/main" id="{F598E75C-4CC2-39EC-9611-7083AF3BC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416" y="4366612"/>
            <a:ext cx="5967167" cy="1511682"/>
          </a:xfrm>
          <a:prstGeom prst="rect">
            <a:avLst/>
          </a:prstGeom>
        </p:spPr>
      </p:pic>
    </p:spTree>
    <p:extLst>
      <p:ext uri="{BB962C8B-B14F-4D97-AF65-F5344CB8AC3E}">
        <p14:creationId xmlns:p14="http://schemas.microsoft.com/office/powerpoint/2010/main" val="312007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90D0EF-3666-AF68-5A27-B1CB6ABEEBC9}"/>
              </a:ext>
            </a:extLst>
          </p:cNvPr>
          <p:cNvSpPr txBox="1">
            <a:spLocks/>
          </p:cNvSpPr>
          <p:nvPr/>
        </p:nvSpPr>
        <p:spPr>
          <a:xfrm>
            <a:off x="2694670" y="416175"/>
            <a:ext cx="8596668" cy="108373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B3AEAE"/>
                </a:solidFill>
                <a:latin typeface="Arial" panose="020B0604020202020204" pitchFamily="34" charset="0"/>
                <a:ea typeface="+mj-ea"/>
                <a:cs typeface="Arial" panose="020B0604020202020204" pitchFamily="34" charset="0"/>
              </a:defRPr>
            </a:lvl1pPr>
          </a:lstStyle>
          <a:p>
            <a:r>
              <a:rPr lang="en-US" sz="4000" dirty="0">
                <a:solidFill>
                  <a:srgbClr val="0070C0"/>
                </a:solidFill>
                <a:latin typeface="Merriweather" panose="00000500000000000000" pitchFamily="2" charset="0"/>
              </a:rPr>
              <a:t>Intro/Overview </a:t>
            </a:r>
          </a:p>
        </p:txBody>
      </p:sp>
      <p:sp>
        <p:nvSpPr>
          <p:cNvPr id="5" name="Text Placeholder 3">
            <a:extLst>
              <a:ext uri="{FF2B5EF4-FFF2-40B4-BE49-F238E27FC236}">
                <a16:creationId xmlns:a16="http://schemas.microsoft.com/office/drawing/2014/main" id="{6F42710E-07F6-C405-B9DD-C19FBC3C2FA0}"/>
              </a:ext>
            </a:extLst>
          </p:cNvPr>
          <p:cNvSpPr txBox="1">
            <a:spLocks/>
          </p:cNvSpPr>
          <p:nvPr/>
        </p:nvSpPr>
        <p:spPr>
          <a:xfrm>
            <a:off x="2402440" y="1403774"/>
            <a:ext cx="8596667" cy="12775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0">
              <a:buFont typeface="Arial" panose="020B0604020202020204" pitchFamily="34" charset="0"/>
              <a:buNone/>
            </a:pPr>
            <a:r>
              <a:rPr lang="en-US" sz="2400" b="1" dirty="0">
                <a:latin typeface="Merriweather" panose="00000500000000000000" pitchFamily="2" charset="0"/>
              </a:rPr>
              <a:t>Why Glenn and Angie? </a:t>
            </a:r>
          </a:p>
          <a:p>
            <a:pPr marL="0" indent="0">
              <a:buNone/>
            </a:pPr>
            <a:r>
              <a:rPr lang="en-US" sz="2400" dirty="0">
                <a:latin typeface="Merriweather" panose="00000500000000000000" pitchFamily="2" charset="0"/>
              </a:rPr>
              <a:t>     Parks Maintenance Cultural Change Project </a:t>
            </a:r>
          </a:p>
          <a:p>
            <a:pPr marL="137160" indent="0">
              <a:buFont typeface="Arial" panose="020B0604020202020204" pitchFamily="34" charset="0"/>
              <a:buNone/>
            </a:pPr>
            <a:endParaRPr lang="en-US" sz="2400" b="1" dirty="0"/>
          </a:p>
          <a:p>
            <a:endParaRPr lang="en-US" dirty="0"/>
          </a:p>
          <a:p>
            <a:endParaRPr lang="en-US" dirty="0"/>
          </a:p>
        </p:txBody>
      </p:sp>
      <p:sp>
        <p:nvSpPr>
          <p:cNvPr id="6" name="Text Placeholder 3">
            <a:extLst>
              <a:ext uri="{FF2B5EF4-FFF2-40B4-BE49-F238E27FC236}">
                <a16:creationId xmlns:a16="http://schemas.microsoft.com/office/drawing/2014/main" id="{DB7AF399-1F73-4041-8546-171F258A85CE}"/>
              </a:ext>
            </a:extLst>
          </p:cNvPr>
          <p:cNvSpPr txBox="1">
            <a:spLocks/>
          </p:cNvSpPr>
          <p:nvPr/>
        </p:nvSpPr>
        <p:spPr>
          <a:xfrm>
            <a:off x="2402440" y="2042546"/>
            <a:ext cx="8596667" cy="39043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20040" algn="l" rtl="0">
              <a:lnSpc>
                <a:spcPct val="100000"/>
              </a:lnSpc>
              <a:spcBef>
                <a:spcPts val="1000"/>
              </a:spcBef>
              <a:spcAft>
                <a:spcPts val="0"/>
              </a:spcAft>
              <a:buClr>
                <a:schemeClr val="accent1"/>
              </a:buClr>
              <a:buSzPts val="144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137160" indent="0">
              <a:buFont typeface="Noto Sans Symbols"/>
              <a:buNone/>
            </a:pPr>
            <a:endParaRPr lang="en-US" sz="2400" b="1" dirty="0">
              <a:latin typeface="Merriweather" panose="00000500000000000000" pitchFamily="2" charset="0"/>
            </a:endParaRPr>
          </a:p>
          <a:p>
            <a:pPr marL="137160" indent="0">
              <a:buFont typeface="Noto Sans Symbols"/>
              <a:buNone/>
            </a:pPr>
            <a:r>
              <a:rPr lang="en-US" sz="2400" b="1" dirty="0">
                <a:latin typeface="Merriweather" panose="00000500000000000000" pitchFamily="2" charset="0"/>
              </a:rPr>
              <a:t>Background and Context</a:t>
            </a:r>
          </a:p>
          <a:p>
            <a:pPr>
              <a:buFont typeface="Wingdings" panose="05000000000000000000" pitchFamily="2" charset="2"/>
              <a:buChar char="Ø"/>
            </a:pPr>
            <a:r>
              <a:rPr lang="en-US" sz="2400" dirty="0">
                <a:latin typeface="Merriweather" panose="00000500000000000000" pitchFamily="2" charset="0"/>
              </a:rPr>
              <a:t>City of Edmonds, early 2020 </a:t>
            </a:r>
          </a:p>
          <a:p>
            <a:pPr>
              <a:buFont typeface="Wingdings" panose="05000000000000000000" pitchFamily="2" charset="2"/>
              <a:buChar char="Ø"/>
            </a:pPr>
            <a:r>
              <a:rPr lang="en-US" sz="2400" dirty="0">
                <a:latin typeface="Merriweather" panose="00000500000000000000" pitchFamily="2" charset="0"/>
              </a:rPr>
              <a:t>New Director, COVID on-set, disgruntled work team</a:t>
            </a:r>
          </a:p>
          <a:p>
            <a:pPr>
              <a:buFont typeface="Wingdings" panose="05000000000000000000" pitchFamily="2" charset="2"/>
              <a:buChar char="Ø"/>
            </a:pPr>
            <a:r>
              <a:rPr lang="en-US" sz="2400" dirty="0">
                <a:latin typeface="Merriweather" panose="00000500000000000000" pitchFamily="2" charset="0"/>
              </a:rPr>
              <a:t>Downtown Park with $15M renovation </a:t>
            </a:r>
          </a:p>
          <a:p>
            <a:pPr>
              <a:buFont typeface="Wingdings" panose="05000000000000000000" pitchFamily="2" charset="2"/>
              <a:buChar char="Ø"/>
            </a:pPr>
            <a:r>
              <a:rPr lang="en-US" sz="2400" dirty="0">
                <a:latin typeface="Merriweather" panose="00000500000000000000" pitchFamily="2" charset="0"/>
              </a:rPr>
              <a:t>New 2+ miles of Highway 99 landscape median  </a:t>
            </a:r>
          </a:p>
          <a:p>
            <a:endParaRPr lang="en-US" dirty="0"/>
          </a:p>
          <a:p>
            <a:endParaRPr lang="en-US" dirty="0"/>
          </a:p>
        </p:txBody>
      </p:sp>
    </p:spTree>
    <p:extLst>
      <p:ext uri="{BB962C8B-B14F-4D97-AF65-F5344CB8AC3E}">
        <p14:creationId xmlns:p14="http://schemas.microsoft.com/office/powerpoint/2010/main" val="219204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9231-719D-C195-41DF-92ED30A167B3}"/>
              </a:ext>
            </a:extLst>
          </p:cNvPr>
          <p:cNvSpPr txBox="1">
            <a:spLocks/>
          </p:cNvSpPr>
          <p:nvPr/>
        </p:nvSpPr>
        <p:spPr>
          <a:xfrm>
            <a:off x="3052980" y="1077250"/>
            <a:ext cx="6808195" cy="108373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B3AEAE"/>
                </a:solidFill>
                <a:latin typeface="Arial" panose="020B0604020202020204" pitchFamily="34" charset="0"/>
                <a:ea typeface="+mj-ea"/>
                <a:cs typeface="Arial" panose="020B0604020202020204" pitchFamily="34" charset="0"/>
              </a:defRPr>
            </a:lvl1pPr>
          </a:lstStyle>
          <a:p>
            <a:r>
              <a:rPr lang="en-US" sz="4000" dirty="0">
                <a:solidFill>
                  <a:srgbClr val="0070C0"/>
                </a:solidFill>
                <a:latin typeface="Merriweather" panose="00000500000000000000" pitchFamily="2" charset="0"/>
              </a:rPr>
              <a:t>Theory to Real World</a:t>
            </a:r>
          </a:p>
        </p:txBody>
      </p:sp>
      <p:sp>
        <p:nvSpPr>
          <p:cNvPr id="3" name="Text Placeholder 2">
            <a:extLst>
              <a:ext uri="{FF2B5EF4-FFF2-40B4-BE49-F238E27FC236}">
                <a16:creationId xmlns:a16="http://schemas.microsoft.com/office/drawing/2014/main" id="{C0F537C0-2FB4-AB12-7AD9-5864E13CA912}"/>
              </a:ext>
            </a:extLst>
          </p:cNvPr>
          <p:cNvSpPr txBox="1">
            <a:spLocks/>
          </p:cNvSpPr>
          <p:nvPr/>
        </p:nvSpPr>
        <p:spPr>
          <a:xfrm>
            <a:off x="675745" y="2160983"/>
            <a:ext cx="4185623" cy="576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erriweather" panose="00000500000000000000" pitchFamily="2" charset="0"/>
              </a:rPr>
              <a:t>Questions to Answer</a:t>
            </a:r>
          </a:p>
        </p:txBody>
      </p:sp>
      <p:sp>
        <p:nvSpPr>
          <p:cNvPr id="4" name="Text Placeholder 3">
            <a:extLst>
              <a:ext uri="{FF2B5EF4-FFF2-40B4-BE49-F238E27FC236}">
                <a16:creationId xmlns:a16="http://schemas.microsoft.com/office/drawing/2014/main" id="{4C639F64-21FD-BB0F-E11C-F181C119DBF7}"/>
              </a:ext>
            </a:extLst>
          </p:cNvPr>
          <p:cNvSpPr txBox="1">
            <a:spLocks/>
          </p:cNvSpPr>
          <p:nvPr/>
        </p:nvSpPr>
        <p:spPr>
          <a:xfrm>
            <a:off x="675745" y="2737245"/>
            <a:ext cx="4185623" cy="33041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Font typeface="Wingdings" panose="05000000000000000000" pitchFamily="2" charset="2"/>
              <a:buChar char="Ø"/>
            </a:pPr>
            <a:r>
              <a:rPr lang="en-US" sz="1400" dirty="0">
                <a:latin typeface="Merriweather" panose="00000500000000000000" pitchFamily="2" charset="0"/>
              </a:rPr>
              <a:t>What is Morale and why does it matter</a:t>
            </a:r>
          </a:p>
          <a:p>
            <a:pPr>
              <a:buClr>
                <a:schemeClr val="accent1"/>
              </a:buClr>
              <a:buFont typeface="Wingdings" panose="05000000000000000000" pitchFamily="2" charset="2"/>
              <a:buChar char="Ø"/>
            </a:pPr>
            <a:r>
              <a:rPr lang="en-US" sz="1400" dirty="0">
                <a:latin typeface="Merriweather" panose="00000500000000000000" pitchFamily="2" charset="0"/>
              </a:rPr>
              <a:t>Does everyone dislike change?</a:t>
            </a:r>
          </a:p>
          <a:p>
            <a:pPr>
              <a:buClr>
                <a:schemeClr val="accent1"/>
              </a:buClr>
              <a:buFont typeface="Wingdings" panose="05000000000000000000" pitchFamily="2" charset="2"/>
              <a:buChar char="Ø"/>
            </a:pPr>
            <a:r>
              <a:rPr lang="en-US" sz="1400" dirty="0">
                <a:latin typeface="Merriweather" panose="00000500000000000000" pitchFamily="2" charset="0"/>
              </a:rPr>
              <a:t>How Do I communicate?</a:t>
            </a:r>
          </a:p>
          <a:p>
            <a:pPr>
              <a:buClr>
                <a:schemeClr val="accent1"/>
              </a:buClr>
              <a:buFont typeface="Wingdings" panose="05000000000000000000" pitchFamily="2" charset="2"/>
              <a:buChar char="Ø"/>
            </a:pPr>
            <a:r>
              <a:rPr lang="en-US" sz="1400" dirty="0">
                <a:latin typeface="Merriweather" panose="00000500000000000000" pitchFamily="2" charset="0"/>
              </a:rPr>
              <a:t>Maintenance Worker Bias?</a:t>
            </a:r>
          </a:p>
          <a:p>
            <a:pPr>
              <a:buClr>
                <a:schemeClr val="accent1"/>
              </a:buClr>
              <a:buFont typeface="Wingdings" panose="05000000000000000000" pitchFamily="2" charset="2"/>
              <a:buChar char="Ø"/>
            </a:pPr>
            <a:r>
              <a:rPr lang="en-US" sz="1400" dirty="0">
                <a:latin typeface="Merriweather" panose="00000500000000000000" pitchFamily="2" charset="0"/>
              </a:rPr>
              <a:t>Developing a championship team, individual and leaders!</a:t>
            </a:r>
          </a:p>
        </p:txBody>
      </p:sp>
      <p:sp>
        <p:nvSpPr>
          <p:cNvPr id="5" name="Text Placeholder 5">
            <a:extLst>
              <a:ext uri="{FF2B5EF4-FFF2-40B4-BE49-F238E27FC236}">
                <a16:creationId xmlns:a16="http://schemas.microsoft.com/office/drawing/2014/main" id="{5BBB06BC-48D7-01AE-FC89-0780ADF2157C}"/>
              </a:ext>
            </a:extLst>
          </p:cNvPr>
          <p:cNvSpPr txBox="1">
            <a:spLocks/>
          </p:cNvSpPr>
          <p:nvPr/>
        </p:nvSpPr>
        <p:spPr>
          <a:xfrm>
            <a:off x="7330634" y="2737244"/>
            <a:ext cx="4185617" cy="33041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Font typeface="Wingdings" panose="05000000000000000000" pitchFamily="2" charset="2"/>
              <a:buChar char="Ø"/>
            </a:pPr>
            <a:r>
              <a:rPr lang="en-US" sz="1400" dirty="0">
                <a:latin typeface="Merriweather" panose="00000500000000000000" pitchFamily="2" charset="0"/>
              </a:rPr>
              <a:t>The Power of Purpose</a:t>
            </a:r>
          </a:p>
          <a:p>
            <a:pPr>
              <a:buClr>
                <a:schemeClr val="accent1"/>
              </a:buClr>
              <a:buFont typeface="Wingdings" panose="05000000000000000000" pitchFamily="2" charset="2"/>
              <a:buChar char="Ø"/>
            </a:pPr>
            <a:r>
              <a:rPr lang="en-US" sz="1400" dirty="0">
                <a:latin typeface="Merriweather" panose="00000500000000000000" pitchFamily="2" charset="0"/>
              </a:rPr>
              <a:t>Do it with them not to them</a:t>
            </a:r>
          </a:p>
          <a:p>
            <a:pPr>
              <a:buClr>
                <a:schemeClr val="accent1"/>
              </a:buClr>
              <a:buFont typeface="Wingdings" panose="05000000000000000000" pitchFamily="2" charset="2"/>
              <a:buChar char="Ø"/>
            </a:pPr>
            <a:r>
              <a:rPr lang="en-US" sz="1400" dirty="0">
                <a:latin typeface="Merriweather" panose="00000500000000000000" pitchFamily="2" charset="0"/>
              </a:rPr>
              <a:t>There are no secrets</a:t>
            </a:r>
          </a:p>
          <a:p>
            <a:pPr>
              <a:buClr>
                <a:schemeClr val="accent1"/>
              </a:buClr>
              <a:buFont typeface="Wingdings" panose="05000000000000000000" pitchFamily="2" charset="2"/>
              <a:buChar char="Ø"/>
            </a:pPr>
            <a:r>
              <a:rPr lang="en-US" sz="1400" dirty="0">
                <a:latin typeface="Merriweather" panose="00000500000000000000" pitchFamily="2" charset="0"/>
              </a:rPr>
              <a:t>It’s a different language</a:t>
            </a:r>
          </a:p>
          <a:p>
            <a:pPr>
              <a:buClr>
                <a:schemeClr val="accent1"/>
              </a:buClr>
              <a:buFont typeface="Wingdings" panose="05000000000000000000" pitchFamily="2" charset="2"/>
              <a:buChar char="Ø"/>
            </a:pPr>
            <a:r>
              <a:rPr lang="en-US" sz="1400" dirty="0">
                <a:latin typeface="Merriweather" panose="00000500000000000000" pitchFamily="2" charset="0"/>
              </a:rPr>
              <a:t>Yes you can!</a:t>
            </a:r>
          </a:p>
          <a:p>
            <a:endParaRPr lang="en-US" dirty="0"/>
          </a:p>
        </p:txBody>
      </p:sp>
      <p:sp>
        <p:nvSpPr>
          <p:cNvPr id="6" name="Text Placeholder 2">
            <a:extLst>
              <a:ext uri="{FF2B5EF4-FFF2-40B4-BE49-F238E27FC236}">
                <a16:creationId xmlns:a16="http://schemas.microsoft.com/office/drawing/2014/main" id="{0378190C-13A8-C021-7EF1-9593259DF3B8}"/>
              </a:ext>
            </a:extLst>
          </p:cNvPr>
          <p:cNvSpPr txBox="1">
            <a:spLocks/>
          </p:cNvSpPr>
          <p:nvPr/>
        </p:nvSpPr>
        <p:spPr>
          <a:xfrm>
            <a:off x="7238604" y="2160983"/>
            <a:ext cx="4185623" cy="576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erriweather" panose="00000500000000000000" pitchFamily="2" charset="0"/>
              </a:rPr>
              <a:t>Discussions</a:t>
            </a:r>
          </a:p>
        </p:txBody>
      </p:sp>
    </p:spTree>
    <p:extLst>
      <p:ext uri="{BB962C8B-B14F-4D97-AF65-F5344CB8AC3E}">
        <p14:creationId xmlns:p14="http://schemas.microsoft.com/office/powerpoint/2010/main" val="331541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company's company's company's company's company's company's company's company's company's company's company's company'&#10;&#10;Description automatically generated">
            <a:extLst>
              <a:ext uri="{FF2B5EF4-FFF2-40B4-BE49-F238E27FC236}">
                <a16:creationId xmlns:a16="http://schemas.microsoft.com/office/drawing/2014/main" id="{AEF78258-26E1-1F63-BCEF-A631454A2DC6}"/>
              </a:ext>
            </a:extLst>
          </p:cNvPr>
          <p:cNvPicPr>
            <a:picLocks noChangeAspect="1"/>
          </p:cNvPicPr>
          <p:nvPr/>
        </p:nvPicPr>
        <p:blipFill>
          <a:blip r:embed="rId2">
            <a:clrChange>
              <a:clrFrom>
                <a:srgbClr val="AAABB0"/>
              </a:clrFrom>
              <a:clrTo>
                <a:srgbClr val="AAABB0">
                  <a:alpha val="0"/>
                </a:srgbClr>
              </a:clrTo>
            </a:clrChange>
          </a:blip>
          <a:stretch>
            <a:fillRect/>
          </a:stretch>
        </p:blipFill>
        <p:spPr>
          <a:xfrm>
            <a:off x="3025432" y="-174207"/>
            <a:ext cx="5733085" cy="6184300"/>
          </a:xfrm>
          <a:prstGeom prst="rect">
            <a:avLst/>
          </a:prstGeom>
        </p:spPr>
      </p:pic>
    </p:spTree>
    <p:extLst>
      <p:ext uri="{BB962C8B-B14F-4D97-AF65-F5344CB8AC3E}">
        <p14:creationId xmlns:p14="http://schemas.microsoft.com/office/powerpoint/2010/main" val="161470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4;p2">
            <a:extLst>
              <a:ext uri="{FF2B5EF4-FFF2-40B4-BE49-F238E27FC236}">
                <a16:creationId xmlns:a16="http://schemas.microsoft.com/office/drawing/2014/main" id="{3CF0968C-85B9-C313-E6AD-BADD5A47C410}"/>
              </a:ext>
            </a:extLst>
          </p:cNvPr>
          <p:cNvSpPr txBox="1">
            <a:spLocks/>
          </p:cNvSpPr>
          <p:nvPr/>
        </p:nvSpPr>
        <p:spPr>
          <a:xfrm>
            <a:off x="2019369" y="70701"/>
            <a:ext cx="4798581" cy="1991181"/>
          </a:xfrm>
          <a:prstGeom prst="ellipse">
            <a:avLst/>
          </a:prstGeom>
          <a:noFill/>
          <a:ln>
            <a:noFill/>
          </a:ln>
        </p:spPr>
        <p:txBody>
          <a:bodyPr spcFirstLastPara="1" wrap="square" lIns="91425" tIns="45700" rIns="91425" bIns="45700" anchor="ctr" anchorCtr="0">
            <a:normAutofit lnSpcReduction="10000"/>
          </a:bodyPr>
          <a:lstStyle>
            <a:lvl1pPr algn="l" defTabSz="914400" rtl="0" eaLnBrk="1" latinLnBrk="0" hangingPunct="1">
              <a:lnSpc>
                <a:spcPct val="90000"/>
              </a:lnSpc>
              <a:spcBef>
                <a:spcPct val="0"/>
              </a:spcBef>
              <a:buNone/>
              <a:defRPr sz="4400" b="1" kern="1200">
                <a:solidFill>
                  <a:srgbClr val="B3AEAE"/>
                </a:solidFill>
                <a:latin typeface="Arial" panose="020B0604020202020204" pitchFamily="34" charset="0"/>
                <a:ea typeface="+mj-ea"/>
                <a:cs typeface="Arial" panose="020B0604020202020204" pitchFamily="34" charset="0"/>
              </a:defRPr>
            </a:lvl1pPr>
          </a:lstStyle>
          <a:p>
            <a:pPr>
              <a:spcBef>
                <a:spcPts val="0"/>
              </a:spcBef>
              <a:buClr>
                <a:schemeClr val="accent1"/>
              </a:buClr>
              <a:buSzPts val="4800"/>
              <a:buFont typeface="Trebuchet MS"/>
              <a:buNone/>
            </a:pPr>
            <a:r>
              <a:rPr lang="en-US" sz="4800" dirty="0">
                <a:solidFill>
                  <a:srgbClr val="0070C0"/>
                </a:solidFill>
                <a:latin typeface="Merriweather" panose="00000500000000000000" pitchFamily="2" charset="0"/>
              </a:rPr>
              <a:t>Problem Statement</a:t>
            </a:r>
            <a:endParaRPr lang="en-US" dirty="0">
              <a:solidFill>
                <a:srgbClr val="0070C0"/>
              </a:solidFill>
              <a:latin typeface="Merriweather" panose="00000500000000000000" pitchFamily="2" charset="0"/>
            </a:endParaRPr>
          </a:p>
        </p:txBody>
      </p:sp>
      <p:pic>
        <p:nvPicPr>
          <p:cNvPr id="3" name="Picture 2" descr="A cat sitting in a pet carrier&#10;&#10;Description automatically generated">
            <a:extLst>
              <a:ext uri="{FF2B5EF4-FFF2-40B4-BE49-F238E27FC236}">
                <a16:creationId xmlns:a16="http://schemas.microsoft.com/office/drawing/2014/main" id="{9F718045-B24C-60F7-50E0-C3DA28F52D93}"/>
              </a:ext>
            </a:extLst>
          </p:cNvPr>
          <p:cNvPicPr>
            <a:picLocks noChangeAspect="1"/>
          </p:cNvPicPr>
          <p:nvPr/>
        </p:nvPicPr>
        <p:blipFill>
          <a:blip r:embed="rId2"/>
          <a:stretch>
            <a:fillRect/>
          </a:stretch>
        </p:blipFill>
        <p:spPr>
          <a:xfrm>
            <a:off x="2940052" y="1720019"/>
            <a:ext cx="2985617" cy="4124460"/>
          </a:xfrm>
          <a:prstGeom prst="rect">
            <a:avLst/>
          </a:prstGeom>
        </p:spPr>
      </p:pic>
      <p:sp>
        <p:nvSpPr>
          <p:cNvPr id="4" name="TextBox 3">
            <a:extLst>
              <a:ext uri="{FF2B5EF4-FFF2-40B4-BE49-F238E27FC236}">
                <a16:creationId xmlns:a16="http://schemas.microsoft.com/office/drawing/2014/main" id="{DEC47D41-A7BF-8C3B-B767-569D10884173}"/>
              </a:ext>
            </a:extLst>
          </p:cNvPr>
          <p:cNvSpPr txBox="1"/>
          <p:nvPr/>
        </p:nvSpPr>
        <p:spPr>
          <a:xfrm>
            <a:off x="6372858" y="1123869"/>
            <a:ext cx="5290224" cy="4420697"/>
          </a:xfrm>
          <a:prstGeom prst="rect">
            <a:avLst/>
          </a:prstGeom>
          <a:noFill/>
        </p:spPr>
        <p:txBody>
          <a:bodyPr wrap="square">
            <a:spAutoFit/>
          </a:bodyPr>
          <a:lstStyle/>
          <a:p>
            <a:pPr marL="319405" marR="90170">
              <a:lnSpc>
                <a:spcPct val="107000"/>
              </a:lnSpc>
              <a:spcBef>
                <a:spcPts val="965"/>
              </a:spcBef>
              <a:spcAft>
                <a:spcPts val="1000"/>
              </a:spcAft>
            </a:pPr>
            <a:r>
              <a:rPr lang="en-US" sz="2400" dirty="0">
                <a:effectLst/>
                <a:latin typeface="Merriweather" panose="00000500000000000000" pitchFamily="2" charset="0"/>
                <a:ea typeface="Times New Roman" panose="02020603050405020304" pitchFamily="18" charset="0"/>
                <a:cs typeface="Times New Roman" panose="02020603050405020304" pitchFamily="18" charset="0"/>
              </a:rPr>
              <a:t>The Parks, Recreation and Cultural Services Department Maintenance Division continues to be challenged in its day-to-day operations by antiquated systems, and an unpredictable, reactive, and growing workload.  All exacerbated by the constantly changing environment of the pandemic. </a:t>
            </a:r>
          </a:p>
        </p:txBody>
      </p:sp>
    </p:spTree>
    <p:extLst>
      <p:ext uri="{BB962C8B-B14F-4D97-AF65-F5344CB8AC3E}">
        <p14:creationId xmlns:p14="http://schemas.microsoft.com/office/powerpoint/2010/main" val="259249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4E4D0-B7C0-B69F-66F5-07FA7DFB6523}"/>
              </a:ext>
            </a:extLst>
          </p:cNvPr>
          <p:cNvSpPr txBox="1">
            <a:spLocks/>
          </p:cNvSpPr>
          <p:nvPr/>
        </p:nvSpPr>
        <p:spPr>
          <a:xfrm>
            <a:off x="2603401" y="696313"/>
            <a:ext cx="9525846" cy="108373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B3AEAE"/>
                </a:solidFill>
                <a:latin typeface="Arial" panose="020B0604020202020204" pitchFamily="34" charset="0"/>
                <a:ea typeface="+mj-ea"/>
                <a:cs typeface="Arial" panose="020B0604020202020204" pitchFamily="34" charset="0"/>
              </a:defRPr>
            </a:lvl1pPr>
          </a:lstStyle>
          <a:p>
            <a:r>
              <a:rPr lang="en-US" sz="4000" dirty="0">
                <a:solidFill>
                  <a:srgbClr val="0070C0"/>
                </a:solidFill>
                <a:latin typeface="Merriweather" panose="00000500000000000000" pitchFamily="2" charset="0"/>
              </a:rPr>
              <a:t>What did that look like at the Shop? </a:t>
            </a:r>
          </a:p>
        </p:txBody>
      </p:sp>
      <p:sp>
        <p:nvSpPr>
          <p:cNvPr id="3" name="Text Placeholder 3">
            <a:extLst>
              <a:ext uri="{FF2B5EF4-FFF2-40B4-BE49-F238E27FC236}">
                <a16:creationId xmlns:a16="http://schemas.microsoft.com/office/drawing/2014/main" id="{EEF0726E-7460-3EF0-B78A-4AE0C450BCEB}"/>
              </a:ext>
            </a:extLst>
          </p:cNvPr>
          <p:cNvSpPr txBox="1">
            <a:spLocks/>
          </p:cNvSpPr>
          <p:nvPr/>
        </p:nvSpPr>
        <p:spPr>
          <a:xfrm>
            <a:off x="295834" y="2515271"/>
            <a:ext cx="6391833" cy="28356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20040" algn="l" rtl="0">
              <a:lnSpc>
                <a:spcPct val="100000"/>
              </a:lnSpc>
              <a:spcBef>
                <a:spcPts val="1000"/>
              </a:spcBef>
              <a:spcAft>
                <a:spcPts val="0"/>
              </a:spcAft>
              <a:buClr>
                <a:schemeClr val="accent1"/>
              </a:buClr>
              <a:buSzPts val="144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137160" indent="0">
              <a:buFont typeface="Noto Sans Symbols"/>
              <a:buNone/>
            </a:pPr>
            <a:r>
              <a:rPr lang="en-US" sz="2000" b="1" dirty="0">
                <a:latin typeface="Merriweather" panose="00000500000000000000" pitchFamily="2" charset="0"/>
              </a:rPr>
              <a:t>Reactionary Work  </a:t>
            </a:r>
          </a:p>
          <a:p>
            <a:pPr marL="742950" lvl="1" indent="-285750">
              <a:buClrTx/>
              <a:buSzPct val="100000"/>
              <a:buFont typeface="+mj-lt"/>
              <a:buAutoNum type="arabicPeriod"/>
            </a:pPr>
            <a:r>
              <a:rPr lang="en-US" sz="2000" dirty="0">
                <a:latin typeface="Merriweather" panose="00000500000000000000" pitchFamily="2" charset="0"/>
              </a:rPr>
              <a:t>Lack of boundaries by Division leadership</a:t>
            </a:r>
          </a:p>
          <a:p>
            <a:pPr marL="742950" lvl="1" indent="-285750">
              <a:buClrTx/>
              <a:buSzPct val="100000"/>
              <a:buFont typeface="+mj-lt"/>
              <a:buAutoNum type="arabicPeriod"/>
            </a:pPr>
            <a:r>
              <a:rPr lang="en-US" sz="2000" dirty="0">
                <a:latin typeface="Merriweather" panose="00000500000000000000" pitchFamily="2" charset="0"/>
              </a:rPr>
              <a:t>Not working on park properties</a:t>
            </a:r>
          </a:p>
          <a:p>
            <a:pPr marL="742950" lvl="1" indent="-285750">
              <a:buClrTx/>
              <a:buSzPct val="100000"/>
              <a:buFont typeface="+mj-lt"/>
              <a:buAutoNum type="arabicPeriod"/>
            </a:pPr>
            <a:r>
              <a:rPr lang="en-US" sz="2000" dirty="0">
                <a:latin typeface="Merriweather" panose="00000500000000000000" pitchFamily="2" charset="0"/>
              </a:rPr>
              <a:t>Not prioritizing routine work</a:t>
            </a:r>
          </a:p>
          <a:p>
            <a:pPr marL="742950" lvl="1" indent="-285750">
              <a:buClrTx/>
              <a:buSzPct val="100000"/>
              <a:buFont typeface="+mj-lt"/>
              <a:buAutoNum type="arabicPeriod"/>
            </a:pPr>
            <a:r>
              <a:rPr lang="en-US" sz="2000" dirty="0">
                <a:latin typeface="Merriweather" panose="00000500000000000000" pitchFamily="2" charset="0"/>
              </a:rPr>
              <a:t>Lacking a sense of accomplishments</a:t>
            </a:r>
          </a:p>
          <a:p>
            <a:pPr marL="742950" lvl="1" indent="-285750">
              <a:buClrTx/>
              <a:buSzPct val="100000"/>
              <a:buFont typeface="+mj-lt"/>
              <a:buAutoNum type="arabicPeriod"/>
            </a:pPr>
            <a:r>
              <a:rPr lang="en-US" sz="2000" dirty="0">
                <a:latin typeface="Merriweather" panose="00000500000000000000" pitchFamily="2" charset="0"/>
              </a:rPr>
              <a:t>Unnecessary work </a:t>
            </a:r>
          </a:p>
        </p:txBody>
      </p:sp>
      <p:sp>
        <p:nvSpPr>
          <p:cNvPr id="4" name="Text Placeholder 3">
            <a:extLst>
              <a:ext uri="{FF2B5EF4-FFF2-40B4-BE49-F238E27FC236}">
                <a16:creationId xmlns:a16="http://schemas.microsoft.com/office/drawing/2014/main" id="{4211DF81-D87E-372C-551D-8D5573E27014}"/>
              </a:ext>
            </a:extLst>
          </p:cNvPr>
          <p:cNvSpPr txBox="1">
            <a:spLocks/>
          </p:cNvSpPr>
          <p:nvPr/>
        </p:nvSpPr>
        <p:spPr>
          <a:xfrm>
            <a:off x="6714564" y="2653553"/>
            <a:ext cx="4854785" cy="31227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0664" indent="-283464">
              <a:lnSpc>
                <a:spcPct val="100000"/>
              </a:lnSpc>
              <a:buFont typeface="Arial" panose="020B0604020202020204" pitchFamily="34" charset="0"/>
              <a:buNone/>
            </a:pPr>
            <a:r>
              <a:rPr lang="en-US" sz="2000" b="1" dirty="0">
                <a:latin typeface="Merriweather" panose="00000500000000000000" pitchFamily="2" charset="0"/>
              </a:rPr>
              <a:t>Maintenance Workers Were  </a:t>
            </a:r>
          </a:p>
          <a:p>
            <a:pPr marL="740664" lvl="1" indent="-283464">
              <a:lnSpc>
                <a:spcPct val="100000"/>
              </a:lnSpc>
              <a:spcBef>
                <a:spcPts val="1000"/>
              </a:spcBef>
              <a:buFont typeface="+mj-lt"/>
              <a:buAutoNum type="arabicPeriod"/>
            </a:pPr>
            <a:r>
              <a:rPr lang="en-US" sz="2000" dirty="0">
                <a:latin typeface="Merriweather" panose="00000500000000000000" pitchFamily="2" charset="0"/>
              </a:rPr>
              <a:t>Angry</a:t>
            </a:r>
          </a:p>
          <a:p>
            <a:pPr marL="740664" lvl="1" indent="-283464">
              <a:lnSpc>
                <a:spcPct val="100000"/>
              </a:lnSpc>
              <a:spcBef>
                <a:spcPts val="1000"/>
              </a:spcBef>
              <a:buFont typeface="+mj-lt"/>
              <a:buAutoNum type="arabicPeriod"/>
            </a:pPr>
            <a:r>
              <a:rPr lang="en-US" sz="2000" dirty="0">
                <a:latin typeface="Merriweather" panose="00000500000000000000" pitchFamily="2" charset="0"/>
              </a:rPr>
              <a:t>Frustrated</a:t>
            </a:r>
          </a:p>
          <a:p>
            <a:pPr marL="740664" lvl="1" indent="-283464">
              <a:lnSpc>
                <a:spcPct val="100000"/>
              </a:lnSpc>
              <a:spcBef>
                <a:spcPts val="1000"/>
              </a:spcBef>
              <a:buFont typeface="+mj-lt"/>
              <a:buAutoNum type="arabicPeriod"/>
            </a:pPr>
            <a:r>
              <a:rPr lang="en-US" sz="2000" dirty="0">
                <a:latin typeface="Merriweather" panose="00000500000000000000" pitchFamily="2" charset="0"/>
              </a:rPr>
              <a:t>Felt powerless</a:t>
            </a:r>
          </a:p>
          <a:p>
            <a:pPr marL="740664" lvl="1" indent="-283464">
              <a:lnSpc>
                <a:spcPct val="100000"/>
              </a:lnSpc>
              <a:spcBef>
                <a:spcPts val="1000"/>
              </a:spcBef>
              <a:buFont typeface="+mj-lt"/>
              <a:buAutoNum type="arabicPeriod"/>
            </a:pPr>
            <a:r>
              <a:rPr lang="en-US" sz="2000" dirty="0">
                <a:latin typeface="Merriweather" panose="00000500000000000000" pitchFamily="2" charset="0"/>
              </a:rPr>
              <a:t>Unengaged</a:t>
            </a:r>
          </a:p>
          <a:p>
            <a:pPr marL="740664" lvl="1" indent="-283464">
              <a:lnSpc>
                <a:spcPct val="100000"/>
              </a:lnSpc>
              <a:spcBef>
                <a:spcPts val="1000"/>
              </a:spcBef>
              <a:buFont typeface="+mj-lt"/>
              <a:buAutoNum type="arabicPeriod"/>
            </a:pPr>
            <a:r>
              <a:rPr lang="en-US" sz="2000" dirty="0">
                <a:latin typeface="Merriweather" panose="00000500000000000000" pitchFamily="2" charset="0"/>
              </a:rPr>
              <a:t>Uncaring </a:t>
            </a:r>
          </a:p>
          <a:p>
            <a:pPr marL="740664" lvl="1" indent="-283464">
              <a:lnSpc>
                <a:spcPct val="100000"/>
              </a:lnSpc>
              <a:spcBef>
                <a:spcPts val="1000"/>
              </a:spcBef>
              <a:buFont typeface="+mj-lt"/>
              <a:buAutoNum type="arabicPeriod"/>
            </a:pPr>
            <a:r>
              <a:rPr lang="en-US" sz="2000" dirty="0">
                <a:latin typeface="Merriweather" panose="00000500000000000000" pitchFamily="2" charset="0"/>
              </a:rPr>
              <a:t>Distrustful </a:t>
            </a:r>
            <a:r>
              <a:rPr lang="en-US" sz="2000" dirty="0">
                <a:solidFill>
                  <a:srgbClr val="3F3F3F"/>
                </a:solidFill>
                <a:latin typeface="Merriweather" panose="00000500000000000000" pitchFamily="2" charset="0"/>
                <a:ea typeface="Trebuchet MS"/>
                <a:cs typeface="Trebuchet MS"/>
                <a:sym typeface="Trebuchet MS"/>
              </a:rPr>
              <a:t>of</a:t>
            </a:r>
            <a:r>
              <a:rPr lang="en-US" sz="2000" dirty="0">
                <a:latin typeface="Merriweather" panose="00000500000000000000" pitchFamily="2" charset="0"/>
              </a:rPr>
              <a:t> leadership (me) </a:t>
            </a:r>
          </a:p>
          <a:p>
            <a:pPr marL="137160" indent="0">
              <a:buFont typeface="Arial" panose="020B0604020202020204" pitchFamily="34" charset="0"/>
              <a:buNone/>
            </a:pPr>
            <a:endParaRPr lang="en-US" dirty="0"/>
          </a:p>
          <a:p>
            <a:endParaRPr lang="en-US" dirty="0"/>
          </a:p>
        </p:txBody>
      </p:sp>
      <p:sp>
        <p:nvSpPr>
          <p:cNvPr id="5" name="Text Placeholder 3">
            <a:extLst>
              <a:ext uri="{FF2B5EF4-FFF2-40B4-BE49-F238E27FC236}">
                <a16:creationId xmlns:a16="http://schemas.microsoft.com/office/drawing/2014/main" id="{A727BA19-5DF0-44EE-9BC8-6BF631D75ED1}"/>
              </a:ext>
            </a:extLst>
          </p:cNvPr>
          <p:cNvSpPr txBox="1">
            <a:spLocks/>
          </p:cNvSpPr>
          <p:nvPr/>
        </p:nvSpPr>
        <p:spPr>
          <a:xfrm>
            <a:off x="430306" y="1507054"/>
            <a:ext cx="6391834" cy="913418"/>
          </a:xfrm>
          <a:prstGeom prst="rect">
            <a:avLst/>
          </a:prstGeom>
          <a:noFill/>
          <a:ln w="50800">
            <a:solidFill>
              <a:srgbClr val="276D9F"/>
            </a:solid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20040" algn="l" rtl="0">
              <a:lnSpc>
                <a:spcPct val="100000"/>
              </a:lnSpc>
              <a:spcBef>
                <a:spcPts val="1000"/>
              </a:spcBef>
              <a:spcAft>
                <a:spcPts val="0"/>
              </a:spcAft>
              <a:buClr>
                <a:schemeClr val="accent1"/>
              </a:buClr>
              <a:buSzPts val="144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137160" indent="0" algn="ctr">
              <a:buFont typeface="Noto Sans Symbols"/>
              <a:buNone/>
            </a:pPr>
            <a:r>
              <a:rPr lang="en-US" sz="3600" b="1" dirty="0">
                <a:latin typeface="Merriweather" panose="00000500000000000000" pitchFamily="2" charset="0"/>
              </a:rPr>
              <a:t>Symptoms of bigger issues! </a:t>
            </a:r>
          </a:p>
          <a:p>
            <a:pPr marL="137160" indent="0" algn="ctr">
              <a:buNone/>
            </a:pPr>
            <a:endParaRPr lang="en-US" dirty="0"/>
          </a:p>
        </p:txBody>
      </p:sp>
    </p:spTree>
    <p:extLst>
      <p:ext uri="{BB962C8B-B14F-4D97-AF65-F5344CB8AC3E}">
        <p14:creationId xmlns:p14="http://schemas.microsoft.com/office/powerpoint/2010/main" val="59244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13;p10">
            <a:extLst>
              <a:ext uri="{FF2B5EF4-FFF2-40B4-BE49-F238E27FC236}">
                <a16:creationId xmlns:a16="http://schemas.microsoft.com/office/drawing/2014/main" id="{BDD992FD-E6CC-849F-F732-540C2A70916B}"/>
              </a:ext>
            </a:extLst>
          </p:cNvPr>
          <p:cNvSpPr txBox="1">
            <a:spLocks/>
          </p:cNvSpPr>
          <p:nvPr/>
        </p:nvSpPr>
        <p:spPr>
          <a:xfrm>
            <a:off x="3376612" y="440858"/>
            <a:ext cx="5438775" cy="519112"/>
          </a:xfrm>
          <a:prstGeom prst="rect">
            <a:avLst/>
          </a:prstGeom>
          <a:noFill/>
          <a:ln>
            <a:noFill/>
          </a:ln>
        </p:spPr>
        <p:txBody>
          <a:bodyPr spcFirstLastPara="1" vert="horz" wrap="square" lIns="91425" tIns="45700" rIns="91425" bIns="45700" rtlCol="0" anchor="t" anchorCtr="0">
            <a:noAutofit/>
          </a:bodyPr>
          <a:lstStyle>
            <a:lvl1pPr algn="l" defTabSz="914400" rtl="0" eaLnBrk="1" latinLnBrk="0" hangingPunct="1">
              <a:lnSpc>
                <a:spcPct val="90000"/>
              </a:lnSpc>
              <a:spcBef>
                <a:spcPct val="0"/>
              </a:spcBef>
              <a:buNone/>
              <a:defRPr sz="4400" b="1" kern="1200">
                <a:solidFill>
                  <a:srgbClr val="B3AEAE"/>
                </a:solidFill>
                <a:latin typeface="Arial" panose="020B0604020202020204" pitchFamily="34" charset="0"/>
                <a:ea typeface="+mj-ea"/>
                <a:cs typeface="Arial" panose="020B0604020202020204" pitchFamily="34" charset="0"/>
              </a:defRPr>
            </a:lvl1pPr>
          </a:lstStyle>
          <a:p>
            <a:pPr>
              <a:spcBef>
                <a:spcPts val="0"/>
              </a:spcBef>
              <a:buClr>
                <a:schemeClr val="accent1"/>
              </a:buClr>
              <a:buSzPts val="3200"/>
              <a:buFont typeface="Trebuchet MS"/>
              <a:buNone/>
            </a:pPr>
            <a:r>
              <a:rPr lang="en-US" sz="3200" dirty="0">
                <a:solidFill>
                  <a:srgbClr val="0070C0"/>
                </a:solidFill>
                <a:latin typeface="Merriweather" panose="00000500000000000000" pitchFamily="2" charset="0"/>
              </a:rPr>
              <a:t>The Real Story</a:t>
            </a:r>
            <a:endParaRPr lang="en-US" dirty="0">
              <a:solidFill>
                <a:srgbClr val="0070C0"/>
              </a:solidFill>
              <a:latin typeface="Merriweather" panose="00000500000000000000" pitchFamily="2" charset="0"/>
            </a:endParaRPr>
          </a:p>
        </p:txBody>
      </p:sp>
      <p:pic>
        <p:nvPicPr>
          <p:cNvPr id="3" name="Picture 4" descr="Young female economist standing by interactive whiteboard with financial graph while interacting with audience at business seminar">
            <a:extLst>
              <a:ext uri="{FF2B5EF4-FFF2-40B4-BE49-F238E27FC236}">
                <a16:creationId xmlns:a16="http://schemas.microsoft.com/office/drawing/2014/main" id="{0B24903D-8C05-FCFC-67BC-6457FAB01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56" y="1850482"/>
            <a:ext cx="4418076" cy="2946857"/>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317;p10">
            <a:extLst>
              <a:ext uri="{FF2B5EF4-FFF2-40B4-BE49-F238E27FC236}">
                <a16:creationId xmlns:a16="http://schemas.microsoft.com/office/drawing/2014/main" id="{05D3A099-CCE7-D46A-3DC2-C7C73A0CA2A6}"/>
              </a:ext>
            </a:extLst>
          </p:cNvPr>
          <p:cNvSpPr txBox="1"/>
          <p:nvPr/>
        </p:nvSpPr>
        <p:spPr>
          <a:xfrm>
            <a:off x="5404400" y="1899952"/>
            <a:ext cx="5913438" cy="720357"/>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Trebuchet MS"/>
              <a:buNone/>
            </a:pPr>
            <a:r>
              <a:rPr lang="en-US" sz="2500" b="1" dirty="0">
                <a:solidFill>
                  <a:schemeClr val="dk1"/>
                </a:solidFill>
                <a:latin typeface="Merriweather" panose="00000500000000000000" pitchFamily="2" charset="0"/>
                <a:ea typeface="Trebuchet MS"/>
                <a:cs typeface="Trebuchet MS"/>
                <a:sym typeface="Trebuchet MS"/>
              </a:rPr>
              <a:t>The Set up</a:t>
            </a:r>
            <a:endParaRPr dirty="0">
              <a:latin typeface="Merriweather" panose="00000500000000000000" pitchFamily="2" charset="0"/>
            </a:endParaRPr>
          </a:p>
        </p:txBody>
      </p:sp>
      <p:sp>
        <p:nvSpPr>
          <p:cNvPr id="6" name="TextBox 5">
            <a:extLst>
              <a:ext uri="{FF2B5EF4-FFF2-40B4-BE49-F238E27FC236}">
                <a16:creationId xmlns:a16="http://schemas.microsoft.com/office/drawing/2014/main" id="{FDF838EB-2935-C3BB-C1FF-62819340CE7D}"/>
              </a:ext>
            </a:extLst>
          </p:cNvPr>
          <p:cNvSpPr txBox="1"/>
          <p:nvPr/>
        </p:nvSpPr>
        <p:spPr>
          <a:xfrm>
            <a:off x="5404400" y="2711893"/>
            <a:ext cx="6561054" cy="438582"/>
          </a:xfrm>
          <a:prstGeom prst="rect">
            <a:avLst/>
          </a:prstGeom>
          <a:noFill/>
        </p:spPr>
        <p:txBody>
          <a:bodyPr wrap="square">
            <a:spAutoFit/>
          </a:bodyPr>
          <a:lstStyle/>
          <a:p>
            <a:pPr marL="0" marR="0" lvl="0" indent="0" algn="l" rtl="0">
              <a:lnSpc>
                <a:spcPct val="90000"/>
              </a:lnSpc>
              <a:spcBef>
                <a:spcPts val="0"/>
              </a:spcBef>
              <a:spcAft>
                <a:spcPts val="0"/>
              </a:spcAft>
              <a:buClr>
                <a:schemeClr val="dk1"/>
              </a:buClr>
              <a:buSzPts val="2500"/>
              <a:buFont typeface="Trebuchet MS"/>
              <a:buNone/>
            </a:pPr>
            <a:r>
              <a:rPr lang="en-US" sz="2500" b="1" dirty="0">
                <a:solidFill>
                  <a:schemeClr val="dk1"/>
                </a:solidFill>
                <a:latin typeface="Merriweather" panose="00000500000000000000" pitchFamily="2" charset="0"/>
                <a:sym typeface="Trebuchet MS"/>
              </a:rPr>
              <a:t>The scarcity Mindset</a:t>
            </a:r>
            <a:endParaRPr lang="en-US" sz="2500" dirty="0">
              <a:latin typeface="Merriweather" panose="00000500000000000000" pitchFamily="2" charset="0"/>
            </a:endParaRPr>
          </a:p>
        </p:txBody>
      </p:sp>
      <p:sp>
        <p:nvSpPr>
          <p:cNvPr id="7" name="Google Shape;323;p10">
            <a:extLst>
              <a:ext uri="{FF2B5EF4-FFF2-40B4-BE49-F238E27FC236}">
                <a16:creationId xmlns:a16="http://schemas.microsoft.com/office/drawing/2014/main" id="{70483856-9E89-19E8-EA65-39BADADB311B}"/>
              </a:ext>
            </a:extLst>
          </p:cNvPr>
          <p:cNvSpPr txBox="1"/>
          <p:nvPr/>
        </p:nvSpPr>
        <p:spPr>
          <a:xfrm>
            <a:off x="5404400" y="3542208"/>
            <a:ext cx="5913438" cy="738441"/>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Trebuchet MS"/>
              <a:buNone/>
            </a:pPr>
            <a:r>
              <a:rPr lang="en-US" sz="2500" b="1" dirty="0">
                <a:latin typeface="Merriweather" panose="00000500000000000000" pitchFamily="2" charset="0"/>
              </a:rPr>
              <a:t>Feuds, Failing and Frustrations</a:t>
            </a:r>
            <a:endParaRPr sz="2500" b="1" dirty="0">
              <a:latin typeface="Merriweather" panose="00000500000000000000" pitchFamily="2" charset="0"/>
            </a:endParaRPr>
          </a:p>
        </p:txBody>
      </p:sp>
      <p:sp>
        <p:nvSpPr>
          <p:cNvPr id="8" name="Google Shape;326;p10">
            <a:extLst>
              <a:ext uri="{FF2B5EF4-FFF2-40B4-BE49-F238E27FC236}">
                <a16:creationId xmlns:a16="http://schemas.microsoft.com/office/drawing/2014/main" id="{E023DA86-D7BC-4096-5E19-522644D1A480}"/>
              </a:ext>
            </a:extLst>
          </p:cNvPr>
          <p:cNvSpPr txBox="1"/>
          <p:nvPr/>
        </p:nvSpPr>
        <p:spPr>
          <a:xfrm>
            <a:off x="5404400" y="4280649"/>
            <a:ext cx="5913438" cy="1159272"/>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Trebuchet MS"/>
              <a:buNone/>
            </a:pPr>
            <a:r>
              <a:rPr lang="en-US" sz="2500" b="1" dirty="0">
                <a:solidFill>
                  <a:schemeClr val="dk1"/>
                </a:solidFill>
                <a:latin typeface="Merriweather" panose="00000500000000000000" pitchFamily="2" charset="0"/>
                <a:ea typeface="Trebuchet MS"/>
                <a:cs typeface="Trebuchet MS"/>
                <a:sym typeface="Trebuchet MS"/>
              </a:rPr>
              <a:t>What is really going on?</a:t>
            </a:r>
            <a:endParaRPr dirty="0">
              <a:latin typeface="Merriweather" panose="00000500000000000000" pitchFamily="2" charset="0"/>
            </a:endParaRPr>
          </a:p>
        </p:txBody>
      </p:sp>
    </p:spTree>
    <p:extLst>
      <p:ext uri="{BB962C8B-B14F-4D97-AF65-F5344CB8AC3E}">
        <p14:creationId xmlns:p14="http://schemas.microsoft.com/office/powerpoint/2010/main" val="198008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steps to success&#10;&#10;Description automatically generated">
            <a:extLst>
              <a:ext uri="{FF2B5EF4-FFF2-40B4-BE49-F238E27FC236}">
                <a16:creationId xmlns:a16="http://schemas.microsoft.com/office/drawing/2014/main" id="{24AC3644-9656-91E8-6990-6AF7090DF8CF}"/>
              </a:ext>
            </a:extLst>
          </p:cNvPr>
          <p:cNvPicPr>
            <a:picLocks noChangeAspect="1"/>
          </p:cNvPicPr>
          <p:nvPr/>
        </p:nvPicPr>
        <p:blipFill>
          <a:blip r:embed="rId2">
            <a:clrChange>
              <a:clrFrom>
                <a:srgbClr val="F3EFEC"/>
              </a:clrFrom>
              <a:clrTo>
                <a:srgbClr val="F3EFEC">
                  <a:alpha val="0"/>
                </a:srgbClr>
              </a:clrTo>
            </a:clrChange>
          </a:blip>
          <a:stretch>
            <a:fillRect/>
          </a:stretch>
        </p:blipFill>
        <p:spPr>
          <a:xfrm>
            <a:off x="3817855" y="84762"/>
            <a:ext cx="4523309" cy="5863550"/>
          </a:xfrm>
          <a:prstGeom prst="rect">
            <a:avLst/>
          </a:prstGeom>
        </p:spPr>
      </p:pic>
    </p:spTree>
    <p:extLst>
      <p:ext uri="{BB962C8B-B14F-4D97-AF65-F5344CB8AC3E}">
        <p14:creationId xmlns:p14="http://schemas.microsoft.com/office/powerpoint/2010/main" val="397254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4;p3">
            <a:extLst>
              <a:ext uri="{FF2B5EF4-FFF2-40B4-BE49-F238E27FC236}">
                <a16:creationId xmlns:a16="http://schemas.microsoft.com/office/drawing/2014/main" id="{43A12323-587C-3EF3-91EA-55B8EF09A14E}"/>
              </a:ext>
            </a:extLst>
          </p:cNvPr>
          <p:cNvSpPr/>
          <p:nvPr/>
        </p:nvSpPr>
        <p:spPr>
          <a:xfrm>
            <a:off x="3959655" y="890066"/>
            <a:ext cx="4136580" cy="4012489"/>
          </a:xfrm>
          <a:prstGeom prst="ellipse">
            <a:avLst/>
          </a:prstGeom>
          <a:solidFill>
            <a:srgbClr val="7BB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65;p3">
            <a:extLst>
              <a:ext uri="{FF2B5EF4-FFF2-40B4-BE49-F238E27FC236}">
                <a16:creationId xmlns:a16="http://schemas.microsoft.com/office/drawing/2014/main" id="{5BC3548A-BC4A-E758-036D-989DCE9FD91F}"/>
              </a:ext>
            </a:extLst>
          </p:cNvPr>
          <p:cNvSpPr txBox="1"/>
          <p:nvPr/>
        </p:nvSpPr>
        <p:spPr>
          <a:xfrm>
            <a:off x="4636879" y="1508761"/>
            <a:ext cx="2925004" cy="2837259"/>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dk1"/>
              </a:buClr>
              <a:buSzPts val="3600"/>
              <a:buFont typeface="Trebuchet MS"/>
              <a:buNone/>
            </a:pPr>
            <a:r>
              <a:rPr lang="en-US" sz="3600" b="0" i="0" u="none" strike="noStrike" cap="none" dirty="0">
                <a:solidFill>
                  <a:schemeClr val="dk1"/>
                </a:solidFill>
                <a:latin typeface="Merriweather" panose="00000500000000000000" pitchFamily="2" charset="0"/>
                <a:ea typeface="Trebuchet MS"/>
                <a:cs typeface="Trebuchet MS"/>
                <a:sym typeface="Trebuchet MS"/>
              </a:rPr>
              <a:t>Workplace Culture</a:t>
            </a:r>
            <a:endParaRPr sz="2800" b="0" i="0" u="none" strike="noStrike" cap="none" dirty="0">
              <a:solidFill>
                <a:schemeClr val="dk1"/>
              </a:solidFill>
              <a:latin typeface="Merriweather" panose="00000500000000000000" pitchFamily="2" charset="0"/>
              <a:ea typeface="Trebuchet MS"/>
              <a:cs typeface="Trebuchet MS"/>
              <a:sym typeface="Trebuchet MS"/>
            </a:endParaRPr>
          </a:p>
        </p:txBody>
      </p:sp>
      <p:sp>
        <p:nvSpPr>
          <p:cNvPr id="4" name="Google Shape;166;p3">
            <a:extLst>
              <a:ext uri="{FF2B5EF4-FFF2-40B4-BE49-F238E27FC236}">
                <a16:creationId xmlns:a16="http://schemas.microsoft.com/office/drawing/2014/main" id="{C303B1B1-9725-11F2-C069-BB94E91AD240}"/>
              </a:ext>
            </a:extLst>
          </p:cNvPr>
          <p:cNvSpPr/>
          <p:nvPr/>
        </p:nvSpPr>
        <p:spPr>
          <a:xfrm>
            <a:off x="7092298" y="1172623"/>
            <a:ext cx="343624" cy="343994"/>
          </a:xfrm>
          <a:prstGeom prst="ellipse">
            <a:avLst/>
          </a:prstGeom>
          <a:gradFill>
            <a:gsLst>
              <a:gs pos="0">
                <a:srgbClr val="B4C7B6"/>
              </a:gs>
              <a:gs pos="88000">
                <a:srgbClr val="619366"/>
              </a:gs>
              <a:gs pos="100000">
                <a:srgbClr val="61936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67;p3">
            <a:extLst>
              <a:ext uri="{FF2B5EF4-FFF2-40B4-BE49-F238E27FC236}">
                <a16:creationId xmlns:a16="http://schemas.microsoft.com/office/drawing/2014/main" id="{2DFBA2AD-AFA8-5399-DEBA-F58728257FB7}"/>
              </a:ext>
            </a:extLst>
          </p:cNvPr>
          <p:cNvSpPr/>
          <p:nvPr/>
        </p:nvSpPr>
        <p:spPr>
          <a:xfrm>
            <a:off x="5241938" y="4212114"/>
            <a:ext cx="249159" cy="249004"/>
          </a:xfrm>
          <a:prstGeom prst="ellipse">
            <a:avLst/>
          </a:prstGeom>
          <a:gradFill>
            <a:gsLst>
              <a:gs pos="0">
                <a:srgbClr val="B8CEB9"/>
              </a:gs>
              <a:gs pos="88000">
                <a:srgbClr val="65A06B"/>
              </a:gs>
              <a:gs pos="100000">
                <a:srgbClr val="65A06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8;p3">
            <a:extLst>
              <a:ext uri="{FF2B5EF4-FFF2-40B4-BE49-F238E27FC236}">
                <a16:creationId xmlns:a16="http://schemas.microsoft.com/office/drawing/2014/main" id="{A2F8E178-4EBA-0173-2079-5A30D8EF018E}"/>
              </a:ext>
            </a:extLst>
          </p:cNvPr>
          <p:cNvSpPr/>
          <p:nvPr/>
        </p:nvSpPr>
        <p:spPr>
          <a:xfrm>
            <a:off x="7732199" y="1893820"/>
            <a:ext cx="249159" cy="249004"/>
          </a:xfrm>
          <a:prstGeom prst="ellipse">
            <a:avLst/>
          </a:prstGeom>
          <a:gradFill>
            <a:gsLst>
              <a:gs pos="0">
                <a:srgbClr val="BBD5BD"/>
              </a:gs>
              <a:gs pos="88000">
                <a:srgbClr val="6AAD70"/>
              </a:gs>
              <a:gs pos="100000">
                <a:srgbClr val="6AAD7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9;p3">
            <a:extLst>
              <a:ext uri="{FF2B5EF4-FFF2-40B4-BE49-F238E27FC236}">
                <a16:creationId xmlns:a16="http://schemas.microsoft.com/office/drawing/2014/main" id="{4BF57809-FA86-2093-5E66-849001CEBF47}"/>
              </a:ext>
            </a:extLst>
          </p:cNvPr>
          <p:cNvSpPr/>
          <p:nvPr/>
        </p:nvSpPr>
        <p:spPr>
          <a:xfrm>
            <a:off x="6390732" y="4476796"/>
            <a:ext cx="343624" cy="343994"/>
          </a:xfrm>
          <a:prstGeom prst="ellipse">
            <a:avLst/>
          </a:prstGeom>
          <a:gradFill>
            <a:gsLst>
              <a:gs pos="0">
                <a:srgbClr val="BFDDC2"/>
              </a:gs>
              <a:gs pos="88000">
                <a:srgbClr val="6FBB77"/>
              </a:gs>
              <a:gs pos="100000">
                <a:srgbClr val="6FBB77"/>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0;p3">
            <a:extLst>
              <a:ext uri="{FF2B5EF4-FFF2-40B4-BE49-F238E27FC236}">
                <a16:creationId xmlns:a16="http://schemas.microsoft.com/office/drawing/2014/main" id="{389FB6E0-5A7C-B718-36CD-17D923C3DAA7}"/>
              </a:ext>
            </a:extLst>
          </p:cNvPr>
          <p:cNvSpPr/>
          <p:nvPr/>
        </p:nvSpPr>
        <p:spPr>
          <a:xfrm>
            <a:off x="4840338" y="1362706"/>
            <a:ext cx="249159" cy="249004"/>
          </a:xfrm>
          <a:prstGeom prst="ellipse">
            <a:avLst/>
          </a:prstGeom>
          <a:gradFill>
            <a:gsLst>
              <a:gs pos="0">
                <a:srgbClr val="C6E1C8"/>
              </a:gs>
              <a:gs pos="88000">
                <a:srgbClr val="7CC082"/>
              </a:gs>
              <a:gs pos="100000">
                <a:srgbClr val="7CC08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p3">
            <a:extLst>
              <a:ext uri="{FF2B5EF4-FFF2-40B4-BE49-F238E27FC236}">
                <a16:creationId xmlns:a16="http://schemas.microsoft.com/office/drawing/2014/main" id="{C48A5D0A-E338-F5D5-2564-569194BDA581}"/>
              </a:ext>
            </a:extLst>
          </p:cNvPr>
          <p:cNvSpPr/>
          <p:nvPr/>
        </p:nvSpPr>
        <p:spPr>
          <a:xfrm>
            <a:off x="3933540" y="3444383"/>
            <a:ext cx="249159" cy="249004"/>
          </a:xfrm>
          <a:prstGeom prst="ellipse">
            <a:avLst/>
          </a:prstGeom>
          <a:gradFill>
            <a:gsLst>
              <a:gs pos="0">
                <a:srgbClr val="CDE4D0"/>
              </a:gs>
              <a:gs pos="88000">
                <a:srgbClr val="8BC591"/>
              </a:gs>
              <a:gs pos="100000">
                <a:srgbClr val="8BC591"/>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3;p3">
            <a:extLst>
              <a:ext uri="{FF2B5EF4-FFF2-40B4-BE49-F238E27FC236}">
                <a16:creationId xmlns:a16="http://schemas.microsoft.com/office/drawing/2014/main" id="{5973A489-1B14-C92A-88FB-5BDF40494E08}"/>
              </a:ext>
            </a:extLst>
          </p:cNvPr>
          <p:cNvSpPr txBox="1"/>
          <p:nvPr/>
        </p:nvSpPr>
        <p:spPr>
          <a:xfrm>
            <a:off x="3603315" y="2201926"/>
            <a:ext cx="888531" cy="888515"/>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Trebuchet MS"/>
              <a:buNone/>
            </a:pPr>
            <a:r>
              <a:rPr lang="en-US" sz="1400" b="0" i="0" u="none" strike="noStrike" cap="none" dirty="0">
                <a:solidFill>
                  <a:schemeClr val="dk1"/>
                </a:solidFill>
                <a:latin typeface="Merriweather" panose="00000500000000000000" pitchFamily="2" charset="0"/>
                <a:ea typeface="Trebuchet MS"/>
                <a:cs typeface="Trebuchet MS"/>
                <a:sym typeface="Trebuchet MS"/>
              </a:rPr>
              <a:t>Work Process</a:t>
            </a:r>
            <a:endParaRPr dirty="0">
              <a:latin typeface="Merriweather" panose="00000500000000000000" pitchFamily="2" charset="0"/>
            </a:endParaRPr>
          </a:p>
        </p:txBody>
      </p:sp>
      <p:sp>
        <p:nvSpPr>
          <p:cNvPr id="11" name="Google Shape;174;p3">
            <a:extLst>
              <a:ext uri="{FF2B5EF4-FFF2-40B4-BE49-F238E27FC236}">
                <a16:creationId xmlns:a16="http://schemas.microsoft.com/office/drawing/2014/main" id="{CAC52390-D368-7D45-C108-7D2E6AB298DA}"/>
              </a:ext>
            </a:extLst>
          </p:cNvPr>
          <p:cNvSpPr/>
          <p:nvPr/>
        </p:nvSpPr>
        <p:spPr>
          <a:xfrm>
            <a:off x="4161927" y="1369203"/>
            <a:ext cx="343624" cy="343994"/>
          </a:xfrm>
          <a:prstGeom prst="ellipse">
            <a:avLst/>
          </a:prstGeom>
          <a:gradFill>
            <a:gsLst>
              <a:gs pos="0">
                <a:srgbClr val="E0EEE2"/>
              </a:gs>
              <a:gs pos="88000">
                <a:srgbClr val="A9D2AD"/>
              </a:gs>
              <a:gs pos="100000">
                <a:srgbClr val="A9D2AD"/>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5;p3">
            <a:extLst>
              <a:ext uri="{FF2B5EF4-FFF2-40B4-BE49-F238E27FC236}">
                <a16:creationId xmlns:a16="http://schemas.microsoft.com/office/drawing/2014/main" id="{A96D74C9-04CB-5C7D-696B-F304E73C88DE}"/>
              </a:ext>
            </a:extLst>
          </p:cNvPr>
          <p:cNvSpPr/>
          <p:nvPr/>
        </p:nvSpPr>
        <p:spPr>
          <a:xfrm>
            <a:off x="3420455" y="3532885"/>
            <a:ext cx="621312" cy="621588"/>
          </a:xfrm>
          <a:prstGeom prst="ellipse">
            <a:avLst/>
          </a:prstGeom>
          <a:gradFill>
            <a:gsLst>
              <a:gs pos="0">
                <a:srgbClr val="EAF3EB"/>
              </a:gs>
              <a:gs pos="88000">
                <a:srgbClr val="B9D8BB"/>
              </a:gs>
              <a:gs pos="100000">
                <a:srgbClr val="B9D8B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6;p3">
            <a:extLst>
              <a:ext uri="{FF2B5EF4-FFF2-40B4-BE49-F238E27FC236}">
                <a16:creationId xmlns:a16="http://schemas.microsoft.com/office/drawing/2014/main" id="{F1E19A3C-493B-0B66-5B05-DE9DACD35886}"/>
              </a:ext>
            </a:extLst>
          </p:cNvPr>
          <p:cNvSpPr/>
          <p:nvPr/>
        </p:nvSpPr>
        <p:spPr>
          <a:xfrm>
            <a:off x="7982380" y="1172622"/>
            <a:ext cx="1256573" cy="1256549"/>
          </a:xfrm>
          <a:prstGeom prst="ellipse">
            <a:avLst/>
          </a:prstGeom>
          <a:gradFill>
            <a:gsLst>
              <a:gs pos="0">
                <a:srgbClr val="EAF3EB"/>
              </a:gs>
              <a:gs pos="88000">
                <a:srgbClr val="B9D8BB"/>
              </a:gs>
              <a:gs pos="100000">
                <a:srgbClr val="B9D8B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7;p3">
            <a:extLst>
              <a:ext uri="{FF2B5EF4-FFF2-40B4-BE49-F238E27FC236}">
                <a16:creationId xmlns:a16="http://schemas.microsoft.com/office/drawing/2014/main" id="{106EB272-8C3E-3CB3-914A-4636AAD4C971}"/>
              </a:ext>
            </a:extLst>
          </p:cNvPr>
          <p:cNvSpPr txBox="1"/>
          <p:nvPr/>
        </p:nvSpPr>
        <p:spPr>
          <a:xfrm>
            <a:off x="8166401" y="1356639"/>
            <a:ext cx="888531" cy="888515"/>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Trebuchet MS"/>
              <a:buNone/>
            </a:pPr>
            <a:r>
              <a:rPr lang="en-US" sz="1400" b="0" i="0" u="none" strike="noStrike" cap="none" dirty="0">
                <a:solidFill>
                  <a:schemeClr val="dk1"/>
                </a:solidFill>
                <a:latin typeface="Merriweather" panose="00000500000000000000" pitchFamily="2" charset="0"/>
                <a:ea typeface="Trebuchet MS"/>
                <a:cs typeface="Trebuchet MS"/>
                <a:sym typeface="Trebuchet MS"/>
              </a:rPr>
              <a:t>External Forces</a:t>
            </a:r>
            <a:endParaRPr dirty="0">
              <a:latin typeface="Merriweather" panose="00000500000000000000" pitchFamily="2" charset="0"/>
            </a:endParaRPr>
          </a:p>
        </p:txBody>
      </p:sp>
      <p:sp>
        <p:nvSpPr>
          <p:cNvPr id="15" name="Google Shape;178;p3">
            <a:extLst>
              <a:ext uri="{FF2B5EF4-FFF2-40B4-BE49-F238E27FC236}">
                <a16:creationId xmlns:a16="http://schemas.microsoft.com/office/drawing/2014/main" id="{79EB15F6-8EC0-E4F5-FF7C-BB1CECEA117F}"/>
              </a:ext>
            </a:extLst>
          </p:cNvPr>
          <p:cNvSpPr/>
          <p:nvPr/>
        </p:nvSpPr>
        <p:spPr>
          <a:xfrm>
            <a:off x="7676172" y="1487209"/>
            <a:ext cx="343624" cy="343994"/>
          </a:xfrm>
          <a:prstGeom prst="ellipse">
            <a:avLst/>
          </a:prstGeom>
          <a:gradFill>
            <a:gsLst>
              <a:gs pos="0">
                <a:srgbClr val="E0EEE2"/>
              </a:gs>
              <a:gs pos="88000">
                <a:srgbClr val="A9D2AD"/>
              </a:gs>
              <a:gs pos="100000">
                <a:srgbClr val="A9D2AD"/>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9;p3">
            <a:extLst>
              <a:ext uri="{FF2B5EF4-FFF2-40B4-BE49-F238E27FC236}">
                <a16:creationId xmlns:a16="http://schemas.microsoft.com/office/drawing/2014/main" id="{4729A7A7-79B0-41C4-1F23-6F9E14EC0CB2}"/>
              </a:ext>
            </a:extLst>
          </p:cNvPr>
          <p:cNvSpPr/>
          <p:nvPr/>
        </p:nvSpPr>
        <p:spPr>
          <a:xfrm>
            <a:off x="3207455" y="4272520"/>
            <a:ext cx="249159" cy="249004"/>
          </a:xfrm>
          <a:prstGeom prst="ellipse">
            <a:avLst/>
          </a:prstGeom>
          <a:gradFill>
            <a:gsLst>
              <a:gs pos="0">
                <a:srgbClr val="D7E9D8"/>
              </a:gs>
              <a:gs pos="88000">
                <a:srgbClr val="9ACB9E"/>
              </a:gs>
              <a:gs pos="100000">
                <a:srgbClr val="9ACB9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0;p3">
            <a:extLst>
              <a:ext uri="{FF2B5EF4-FFF2-40B4-BE49-F238E27FC236}">
                <a16:creationId xmlns:a16="http://schemas.microsoft.com/office/drawing/2014/main" id="{44AD4D36-7A7F-CCD6-CC57-5A35392F932F}"/>
              </a:ext>
            </a:extLst>
          </p:cNvPr>
          <p:cNvSpPr/>
          <p:nvPr/>
        </p:nvSpPr>
        <p:spPr>
          <a:xfrm>
            <a:off x="5520488" y="4706576"/>
            <a:ext cx="249159" cy="249004"/>
          </a:xfrm>
          <a:prstGeom prst="ellipse">
            <a:avLst/>
          </a:prstGeom>
          <a:gradFill>
            <a:gsLst>
              <a:gs pos="0">
                <a:srgbClr val="CDE4D0"/>
              </a:gs>
              <a:gs pos="88000">
                <a:srgbClr val="8BC591"/>
              </a:gs>
              <a:gs pos="100000">
                <a:srgbClr val="8BC591"/>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1;p3">
            <a:extLst>
              <a:ext uri="{FF2B5EF4-FFF2-40B4-BE49-F238E27FC236}">
                <a16:creationId xmlns:a16="http://schemas.microsoft.com/office/drawing/2014/main" id="{EEED3C78-5FE3-0E23-435A-1C4EA08BCBBA}"/>
              </a:ext>
            </a:extLst>
          </p:cNvPr>
          <p:cNvSpPr/>
          <p:nvPr/>
        </p:nvSpPr>
        <p:spPr>
          <a:xfrm>
            <a:off x="7366976" y="3526788"/>
            <a:ext cx="1256573" cy="1256549"/>
          </a:xfrm>
          <a:prstGeom prst="ellipse">
            <a:avLst/>
          </a:prstGeom>
          <a:gradFill>
            <a:gsLst>
              <a:gs pos="0">
                <a:srgbClr val="C6E1C8"/>
              </a:gs>
              <a:gs pos="88000">
                <a:srgbClr val="7CC082"/>
              </a:gs>
              <a:gs pos="100000">
                <a:srgbClr val="7CC08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2;p3">
            <a:extLst>
              <a:ext uri="{FF2B5EF4-FFF2-40B4-BE49-F238E27FC236}">
                <a16:creationId xmlns:a16="http://schemas.microsoft.com/office/drawing/2014/main" id="{0B8202F7-20ED-7710-32C6-704FF255D49C}"/>
              </a:ext>
            </a:extLst>
          </p:cNvPr>
          <p:cNvSpPr txBox="1"/>
          <p:nvPr/>
        </p:nvSpPr>
        <p:spPr>
          <a:xfrm>
            <a:off x="7550997" y="3710805"/>
            <a:ext cx="888531" cy="888515"/>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Trebuchet MS"/>
              <a:buNone/>
            </a:pPr>
            <a:r>
              <a:rPr lang="en-US" sz="1400" b="0" i="0" u="none" strike="noStrike" cap="none" dirty="0">
                <a:solidFill>
                  <a:schemeClr val="dk1"/>
                </a:solidFill>
                <a:latin typeface="Merriweather" panose="00000500000000000000" pitchFamily="2" charset="0"/>
                <a:ea typeface="Trebuchet MS"/>
                <a:cs typeface="Trebuchet MS"/>
                <a:sym typeface="Trebuchet MS"/>
              </a:rPr>
              <a:t>Using Systems</a:t>
            </a:r>
            <a:endParaRPr dirty="0">
              <a:latin typeface="Merriweather" panose="00000500000000000000" pitchFamily="2" charset="0"/>
            </a:endParaRPr>
          </a:p>
        </p:txBody>
      </p:sp>
      <p:sp>
        <p:nvSpPr>
          <p:cNvPr id="20" name="Google Shape;183;p3">
            <a:extLst>
              <a:ext uri="{FF2B5EF4-FFF2-40B4-BE49-F238E27FC236}">
                <a16:creationId xmlns:a16="http://schemas.microsoft.com/office/drawing/2014/main" id="{98D70601-0FE2-81EE-BCC3-30541713B7F7}"/>
              </a:ext>
            </a:extLst>
          </p:cNvPr>
          <p:cNvSpPr/>
          <p:nvPr/>
        </p:nvSpPr>
        <p:spPr>
          <a:xfrm>
            <a:off x="7936406" y="3445272"/>
            <a:ext cx="249159" cy="249004"/>
          </a:xfrm>
          <a:prstGeom prst="ellipse">
            <a:avLst/>
          </a:prstGeom>
          <a:gradFill>
            <a:gsLst>
              <a:gs pos="0">
                <a:srgbClr val="BFDDC2"/>
              </a:gs>
              <a:gs pos="88000">
                <a:srgbClr val="6FBB77"/>
              </a:gs>
              <a:gs pos="100000">
                <a:srgbClr val="6FBB77"/>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5;p3">
            <a:extLst>
              <a:ext uri="{FF2B5EF4-FFF2-40B4-BE49-F238E27FC236}">
                <a16:creationId xmlns:a16="http://schemas.microsoft.com/office/drawing/2014/main" id="{DCEB91FC-8411-EAA0-EFD7-2AF094BF3532}"/>
              </a:ext>
            </a:extLst>
          </p:cNvPr>
          <p:cNvSpPr txBox="1"/>
          <p:nvPr/>
        </p:nvSpPr>
        <p:spPr>
          <a:xfrm>
            <a:off x="3693302" y="3893970"/>
            <a:ext cx="1164118" cy="12355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Trebuchet MS"/>
              <a:buNone/>
            </a:pPr>
            <a:r>
              <a:rPr lang="en-US" sz="1400" b="0" i="0" u="none" strike="noStrike" cap="none" dirty="0">
                <a:solidFill>
                  <a:schemeClr val="dk1"/>
                </a:solidFill>
                <a:latin typeface="Merriweather" panose="00000500000000000000" pitchFamily="2" charset="0"/>
                <a:ea typeface="Trebuchet MS"/>
                <a:cs typeface="Trebuchet MS"/>
                <a:sym typeface="Trebuchet MS"/>
              </a:rPr>
              <a:t>Operational Structure</a:t>
            </a:r>
            <a:endParaRPr dirty="0">
              <a:latin typeface="Merriweather" panose="00000500000000000000" pitchFamily="2" charset="0"/>
            </a:endParaRPr>
          </a:p>
        </p:txBody>
      </p:sp>
      <p:sp>
        <p:nvSpPr>
          <p:cNvPr id="22" name="Google Shape;186;p3">
            <a:extLst>
              <a:ext uri="{FF2B5EF4-FFF2-40B4-BE49-F238E27FC236}">
                <a16:creationId xmlns:a16="http://schemas.microsoft.com/office/drawing/2014/main" id="{C0267A84-36DA-3088-243A-5BEC4C68ADEC}"/>
              </a:ext>
            </a:extLst>
          </p:cNvPr>
          <p:cNvSpPr/>
          <p:nvPr/>
        </p:nvSpPr>
        <p:spPr>
          <a:xfrm>
            <a:off x="7283535" y="4375708"/>
            <a:ext cx="249159" cy="249004"/>
          </a:xfrm>
          <a:prstGeom prst="ellipse">
            <a:avLst/>
          </a:prstGeom>
          <a:gradFill>
            <a:gsLst>
              <a:gs pos="0">
                <a:srgbClr val="B8CEB9"/>
              </a:gs>
              <a:gs pos="88000">
                <a:srgbClr val="65A06B"/>
              </a:gs>
              <a:gs pos="100000">
                <a:srgbClr val="65A06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627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9"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437</Words>
  <Application>Microsoft Office PowerPoint</Application>
  <PresentationFormat>Widescreen</PresentationFormat>
  <Paragraphs>102</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Gill Sans</vt:lpstr>
      <vt:lpstr>Lato</vt:lpstr>
      <vt:lpstr>Merriweather</vt:lpstr>
      <vt:lpstr>Noto Sans Symbols</vt:lpstr>
      <vt:lpstr>Trebuchet MS</vt:lpstr>
      <vt:lpstr>Wingdings</vt:lpstr>
      <vt:lpstr>Office Theme</vt:lpstr>
      <vt:lpstr>Building a Team in Parks Maintenance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Hanzo</dc:creator>
  <cp:lastModifiedBy>Maykel Landaverde</cp:lastModifiedBy>
  <cp:revision>7</cp:revision>
  <dcterms:created xsi:type="dcterms:W3CDTF">2023-03-14T15:08:55Z</dcterms:created>
  <dcterms:modified xsi:type="dcterms:W3CDTF">2024-10-17T20:51:24Z</dcterms:modified>
</cp:coreProperties>
</file>